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322" r:id="rId2"/>
    <p:sldId id="343" r:id="rId3"/>
    <p:sldId id="324" r:id="rId4"/>
    <p:sldId id="323" r:id="rId5"/>
    <p:sldId id="325" r:id="rId6"/>
    <p:sldId id="329" r:id="rId7"/>
    <p:sldId id="326" r:id="rId8"/>
    <p:sldId id="328" r:id="rId9"/>
    <p:sldId id="327" r:id="rId10"/>
    <p:sldId id="330" r:id="rId11"/>
    <p:sldId id="331" r:id="rId12"/>
    <p:sldId id="334" r:id="rId13"/>
    <p:sldId id="333" r:id="rId14"/>
    <p:sldId id="332" r:id="rId15"/>
    <p:sldId id="338" r:id="rId16"/>
    <p:sldId id="337" r:id="rId17"/>
    <p:sldId id="342" r:id="rId18"/>
    <p:sldId id="341" r:id="rId19"/>
  </p:sldIdLst>
  <p:sldSz cx="9144000" cy="6858000" type="screen4x3"/>
  <p:notesSz cx="9296400" cy="7010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CC"/>
    <a:srgbClr val="00CCFF"/>
    <a:srgbClr val="B4B4E6"/>
    <a:srgbClr val="33CC33"/>
    <a:srgbClr val="DAFFFF"/>
    <a:srgbClr val="0099FF"/>
    <a:srgbClr val="0099CC"/>
    <a:srgbClr val="0066FF"/>
    <a:srgbClr val="B6FF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EEA311-083E-41ED-810F-969206929C60}" v="14" dt="2022-03-03T01:14:48.7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33" autoAdjust="0"/>
    <p:restoredTop sz="92913"/>
  </p:normalViewPr>
  <p:slideViewPr>
    <p:cSldViewPr>
      <p:cViewPr varScale="1">
        <p:scale>
          <a:sx n="67" d="100"/>
          <a:sy n="67" d="100"/>
        </p:scale>
        <p:origin x="156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Canova" userId="daa347c8485c0e04" providerId="LiveId" clId="{0FEEA311-083E-41ED-810F-969206929C60}"/>
    <pc:docChg chg="modSld">
      <pc:chgData name="John Canova" userId="daa347c8485c0e04" providerId="LiveId" clId="{0FEEA311-083E-41ED-810F-969206929C60}" dt="2022-03-03T01:14:48.725" v="13" actId="20577"/>
      <pc:docMkLst>
        <pc:docMk/>
      </pc:docMkLst>
      <pc:sldChg chg="modSp">
        <pc:chgData name="John Canova" userId="daa347c8485c0e04" providerId="LiveId" clId="{0FEEA311-083E-41ED-810F-969206929C60}" dt="2022-03-03T01:14:37.488" v="5" actId="20577"/>
        <pc:sldMkLst>
          <pc:docMk/>
          <pc:sldMk cId="0" sldId="322"/>
        </pc:sldMkLst>
        <pc:spChg chg="mod">
          <ac:chgData name="John Canova" userId="daa347c8485c0e04" providerId="LiveId" clId="{0FEEA311-083E-41ED-810F-969206929C60}" dt="2022-03-03T01:14:37.488" v="5" actId="20577"/>
          <ac:spMkLst>
            <pc:docMk/>
            <pc:sldMk cId="0" sldId="322"/>
            <ac:spMk id="12291" creationId="{00000000-0000-0000-0000-000000000000}"/>
          </ac:spMkLst>
        </pc:spChg>
      </pc:sldChg>
      <pc:sldChg chg="modSp">
        <pc:chgData name="John Canova" userId="daa347c8485c0e04" providerId="LiveId" clId="{0FEEA311-083E-41ED-810F-969206929C60}" dt="2022-03-03T01:14:43.391" v="9" actId="20577"/>
        <pc:sldMkLst>
          <pc:docMk/>
          <pc:sldMk cId="0" sldId="328"/>
        </pc:sldMkLst>
        <pc:spChg chg="mod">
          <ac:chgData name="John Canova" userId="daa347c8485c0e04" providerId="LiveId" clId="{0FEEA311-083E-41ED-810F-969206929C60}" dt="2022-03-03T01:14:43.391" v="9" actId="20577"/>
          <ac:spMkLst>
            <pc:docMk/>
            <pc:sldMk cId="0" sldId="328"/>
            <ac:spMk id="12291" creationId="{00000000-0000-0000-0000-000000000000}"/>
          </ac:spMkLst>
        </pc:spChg>
      </pc:sldChg>
      <pc:sldChg chg="modSp">
        <pc:chgData name="John Canova" userId="daa347c8485c0e04" providerId="LiveId" clId="{0FEEA311-083E-41ED-810F-969206929C60}" dt="2022-03-03T01:14:48.725" v="13" actId="20577"/>
        <pc:sldMkLst>
          <pc:docMk/>
          <pc:sldMk cId="0" sldId="333"/>
        </pc:sldMkLst>
        <pc:spChg chg="mod">
          <ac:chgData name="John Canova" userId="daa347c8485c0e04" providerId="LiveId" clId="{0FEEA311-083E-41ED-810F-969206929C60}" dt="2022-03-03T01:14:48.725" v="13" actId="20577"/>
          <ac:spMkLst>
            <pc:docMk/>
            <pc:sldMk cId="0" sldId="333"/>
            <ac:spMk id="12291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5738" y="0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657975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65738" y="6657975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Arial" charset="0"/>
              </a:defRPr>
            </a:lvl1pPr>
          </a:lstStyle>
          <a:p>
            <a:pPr>
              <a:defRPr/>
            </a:pPr>
            <a:fld id="{33C6F300-AC87-49C5-89F4-0798849568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7354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 dirty="0">
                <a:latin typeface="Comic Sans MS" pitchFamily="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67325" y="0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 dirty="0">
                <a:latin typeface="Comic Sans MS" pitchFamily="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95600" y="525463"/>
            <a:ext cx="3505200" cy="2628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39838" y="3330575"/>
            <a:ext cx="6816725" cy="315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659563"/>
            <a:ext cx="4029075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 dirty="0">
                <a:latin typeface="Comic Sans MS" pitchFamily="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67325" y="6659563"/>
            <a:ext cx="4029075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Comic Sans MS" pitchFamily="8" charset="0"/>
              </a:defRPr>
            </a:lvl1pPr>
          </a:lstStyle>
          <a:p>
            <a:pPr>
              <a:defRPr/>
            </a:pPr>
            <a:fld id="{8520CA14-E370-40E3-A3E2-59698502AF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4525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F2CAB8-0D92-4EF4-9240-A16447BD2917}" type="slidenum">
              <a:rPr lang="en-US" smtClean="0">
                <a:latin typeface="Comic Sans MS" pitchFamily="66" charset="0"/>
              </a:rPr>
              <a:pPr/>
              <a:t>1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33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2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7316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3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5952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4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4830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5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8790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6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6583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7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2668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F2CAB8-0D92-4EF4-9240-A16447BD2917}" type="slidenum">
              <a:rPr lang="en-US" smtClean="0">
                <a:latin typeface="Comic Sans MS" pitchFamily="66" charset="0"/>
              </a:rPr>
              <a:pPr/>
              <a:t>8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1129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9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8816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10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311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11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4341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12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1579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F2CAB8-0D92-4EF4-9240-A16447BD2917}" type="slidenum">
              <a:rPr lang="en-US" smtClean="0">
                <a:latin typeface="Comic Sans MS" pitchFamily="66" charset="0"/>
              </a:rPr>
              <a:pPr/>
              <a:t>13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3842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14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7712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15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4010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16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195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17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7321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AE7C-3A59-409F-B4F1-D308C9A281C8}" type="slidenum">
              <a:rPr lang="en-US" smtClean="0">
                <a:latin typeface="Comic Sans MS" pitchFamily="66" charset="0"/>
              </a:rPr>
              <a:pPr/>
              <a:t>18</a:t>
            </a:fld>
            <a:endParaRPr lang="en-US" dirty="0">
              <a:latin typeface="Comic Sans MS" pitchFamily="66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595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7483FE-747A-4E19-96B3-096DEA8196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AFFBA7-040D-40A4-B4B5-99588CD9CB1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D60E02-43ED-4724-93AA-24BCD49E90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2EF0E2-FDF2-40DB-84B1-082C56378FE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165F6E-4B2E-4D63-B503-9D39781FD4C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1BCEBF-548D-4FAD-BE9B-FA2AA3D7F0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073D33-668C-40B4-BD89-AB6D2F9CC7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444D74-FEC0-4D7C-B869-C9543262173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FBFA86-7AAD-43BD-BD0A-70FA7F98D1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6D8371-6215-42E9-9129-AF7D283A0C3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51FDC0-45E5-48A2-8373-3F19AEF089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55FA96-5463-4D92-8E60-C48B5E73C51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7130F109-9120-4E28-905B-8F2F29F2FE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gif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gif"/><Relationship Id="rId5" Type="http://schemas.openxmlformats.org/officeDocument/2006/relationships/image" Target="../media/image8.gif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gif"/><Relationship Id="rId4" Type="http://schemas.openxmlformats.org/officeDocument/2006/relationships/image" Target="../media/image29.gi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hyperlink" Target="http://www.chloetufts.com/ultrasound/index.php" TargetMode="External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52400" y="288925"/>
            <a:ext cx="8839200" cy="1708160"/>
          </a:xfrm>
          <a:prstGeom prst="rect">
            <a:avLst/>
          </a:prstGeom>
          <a:solidFill>
            <a:srgbClr val="C0C0C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5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  <a:t>Chapter 25a</a:t>
            </a:r>
          </a:p>
          <a:p>
            <a:pPr algn="ctr">
              <a:defRPr/>
            </a:pPr>
            <a:r>
              <a:rPr lang="en-US" sz="6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  <a:t>Understanding Waves</a:t>
            </a:r>
          </a:p>
        </p:txBody>
      </p:sp>
      <p:pic>
        <p:nvPicPr>
          <p:cNvPr id="13314" name="Picture 2" descr="http://3.bp.blogspot.com/-4bPannFvg1E/TdcRFCsSQoI/AAAAAAAABX8/FbH_bIDE7mM/s1600/bigwave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5440" y="2209800"/>
            <a:ext cx="5928360" cy="44462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Types of Waves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u="sng" dirty="0"/>
              <a:t>Wave</a:t>
            </a:r>
            <a:r>
              <a:rPr lang="en-US" sz="2400" b="1" dirty="0"/>
              <a:t> – A disturbance carrying energy in matter or space</a:t>
            </a:r>
            <a:endParaRPr lang="en-US" sz="2400" b="1" u="sng" dirty="0"/>
          </a:p>
          <a:p>
            <a:pPr>
              <a:spcBef>
                <a:spcPct val="50000"/>
              </a:spcBef>
            </a:pPr>
            <a:r>
              <a:rPr lang="en-US" sz="2400" b="1" u="sng" dirty="0"/>
              <a:t>Transverse Waves</a:t>
            </a:r>
            <a:r>
              <a:rPr lang="en-US" sz="2400" b="1" dirty="0"/>
              <a:t> – Motion of the wave is vertical while energy is horizontal;</a:t>
            </a:r>
            <a:br>
              <a:rPr lang="en-US" sz="2400" b="1" dirty="0"/>
            </a:br>
            <a:r>
              <a:rPr lang="en-US" sz="2400" b="1" dirty="0"/>
              <a:t>     ex: Wave Pool</a:t>
            </a:r>
            <a:endParaRPr lang="en-US" sz="2400" b="1" u="sng" dirty="0"/>
          </a:p>
          <a:p>
            <a:pPr>
              <a:spcBef>
                <a:spcPct val="50000"/>
              </a:spcBef>
            </a:pPr>
            <a:endParaRPr lang="en-US" sz="2400" b="1" u="sng" dirty="0"/>
          </a:p>
          <a:p>
            <a:pPr>
              <a:spcBef>
                <a:spcPct val="50000"/>
              </a:spcBef>
            </a:pPr>
            <a:endParaRPr lang="en-US" sz="2400" b="1" u="sng" dirty="0"/>
          </a:p>
          <a:p>
            <a:pPr algn="ctr">
              <a:spcBef>
                <a:spcPct val="50000"/>
              </a:spcBef>
            </a:pPr>
            <a:br>
              <a:rPr lang="en-US" sz="2400" b="1" dirty="0"/>
            </a:br>
            <a:r>
              <a:rPr lang="en-US" sz="2400" b="1" dirty="0"/>
              <a:t>Notice how waves transfer only energy, not the matter.</a:t>
            </a:r>
          </a:p>
        </p:txBody>
      </p:sp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589" y="2941320"/>
            <a:ext cx="3108960" cy="112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2" name="Picture 10" descr="http://www.wetnjoy.in/images/wave_pool_img.jpg"/>
          <p:cNvPicPr>
            <a:picLocks noChangeAspect="1" noChangeArrowheads="1"/>
          </p:cNvPicPr>
          <p:nvPr/>
        </p:nvPicPr>
        <p:blipFill>
          <a:blip r:embed="rId4" cstate="print"/>
          <a:srcRect t="9752" b="9898"/>
          <a:stretch>
            <a:fillRect/>
          </a:stretch>
        </p:blipFill>
        <p:spPr bwMode="auto">
          <a:xfrm>
            <a:off x="5105400" y="2209800"/>
            <a:ext cx="3352800" cy="1880840"/>
          </a:xfrm>
          <a:prstGeom prst="rect">
            <a:avLst/>
          </a:prstGeom>
          <a:noFill/>
        </p:spPr>
      </p:pic>
      <p:sp useBgFill="1">
        <p:nvSpPr>
          <p:cNvPr id="12" name="Rectangle 11"/>
          <p:cNvSpPr/>
          <p:nvPr/>
        </p:nvSpPr>
        <p:spPr>
          <a:xfrm>
            <a:off x="762000" y="2587752"/>
            <a:ext cx="274320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50" name="Picture 2" descr="http://4.bp.blogspot.com/-vrl9UCvq6iM/TZMg7-1i4BI/AAAAAAAAACs/CyPmo7r0WZw/s1600/Transverse+Wave+Boa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5181600"/>
            <a:ext cx="3291840" cy="1306026"/>
          </a:xfrm>
          <a:prstGeom prst="rect">
            <a:avLst/>
          </a:prstGeom>
          <a:noFill/>
        </p:spPr>
      </p:pic>
      <p:pic>
        <p:nvPicPr>
          <p:cNvPr id="2052" name="Picture 4" descr="http://upload.wikimedia.org/wikipedia/commons/7/74/Simple_harmonic_motion_animation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05400" y="5029200"/>
            <a:ext cx="3291840" cy="15559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Types of Waves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u="sng" dirty="0"/>
              <a:t>Longitudinal </a:t>
            </a:r>
            <a:r>
              <a:rPr lang="en-US" sz="2400" b="1" dirty="0"/>
              <a:t>Waves – The wave’s motion is in the same direction as the energy;</a:t>
            </a:r>
            <a:br>
              <a:rPr lang="en-US" sz="2400" b="1" dirty="0"/>
            </a:br>
            <a:r>
              <a:rPr lang="en-US" sz="2400" b="1" dirty="0"/>
              <a:t>     ex: Tsunami waves</a:t>
            </a:r>
          </a:p>
          <a:p>
            <a:pPr>
              <a:spcBef>
                <a:spcPct val="50000"/>
              </a:spcBef>
            </a:pPr>
            <a:endParaRPr lang="en-US" sz="2400" b="1" dirty="0"/>
          </a:p>
          <a:p>
            <a:pPr>
              <a:spcBef>
                <a:spcPct val="50000"/>
              </a:spcBef>
            </a:pPr>
            <a:endParaRPr lang="en-US" sz="2400" b="1" dirty="0"/>
          </a:p>
          <a:p>
            <a:pPr>
              <a:spcBef>
                <a:spcPct val="50000"/>
              </a:spcBef>
            </a:pPr>
            <a:endParaRPr lang="en-US" sz="2400" b="1" dirty="0"/>
          </a:p>
          <a:p>
            <a:pPr algn="ctr">
              <a:spcBef>
                <a:spcPct val="50000"/>
              </a:spcBef>
            </a:pPr>
            <a:r>
              <a:rPr lang="en-US" sz="2400" b="1" dirty="0"/>
              <a:t>The matter and energy move in the same direction but</a:t>
            </a:r>
            <a:br>
              <a:rPr lang="en-US" sz="2400" b="1" dirty="0"/>
            </a:br>
            <a:r>
              <a:rPr lang="en-US" sz="2400" b="1" dirty="0"/>
              <a:t>the matter only vibrates – the energy transfers</a:t>
            </a:r>
          </a:p>
        </p:txBody>
      </p:sp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523744"/>
            <a:ext cx="3200400" cy="1227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4" name="Picture 12" descr="http://images.nationalgeographic.com/wpf/media-live/photos/000/332/cache/japan-earthquake-tsunami-nuclear-unforgettable-pictures-wave_33291_600x4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1828800"/>
            <a:ext cx="2832572" cy="1883664"/>
          </a:xfrm>
          <a:prstGeom prst="rect">
            <a:avLst/>
          </a:prstGeom>
          <a:noFill/>
        </p:spPr>
      </p:pic>
      <p:sp useBgFill="1">
        <p:nvSpPr>
          <p:cNvPr id="13" name="Rectangle 12"/>
          <p:cNvSpPr/>
          <p:nvPr/>
        </p:nvSpPr>
        <p:spPr>
          <a:xfrm>
            <a:off x="838200" y="2036064"/>
            <a:ext cx="292608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7890" name="Picture 2" descr="http://www.kirksville.k12.mo.us/khs/Teacher_Web/alternative/Longitudinal-Wave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0" y="5109472"/>
            <a:ext cx="4572000" cy="1519478"/>
          </a:xfrm>
          <a:prstGeom prst="rect">
            <a:avLst/>
          </a:prstGeom>
          <a:noFill/>
        </p:spPr>
      </p:pic>
      <p:pic>
        <p:nvPicPr>
          <p:cNvPr id="8" name="Picture 4" descr="http://dev.physicslab.org/img/a271d8b5-4233-40fe-8623-8c873664996d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23160" y="5312890"/>
            <a:ext cx="4297680" cy="11126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Properties of Waves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u="sng" dirty="0"/>
              <a:t>Crest</a:t>
            </a:r>
            <a:r>
              <a:rPr lang="en-US" sz="2400" b="1" dirty="0"/>
              <a:t> – The highest point	</a:t>
            </a:r>
            <a:r>
              <a:rPr lang="en-US" sz="2400" b="1" u="sng" dirty="0"/>
              <a:t>Trough</a:t>
            </a:r>
            <a:r>
              <a:rPr lang="en-US" sz="2400" b="1" dirty="0"/>
              <a:t> – The lowest point</a:t>
            </a:r>
          </a:p>
          <a:p>
            <a:pPr>
              <a:spcBef>
                <a:spcPct val="50000"/>
              </a:spcBef>
            </a:pPr>
            <a:r>
              <a:rPr lang="en-US" sz="2400" b="1" u="sng" dirty="0"/>
              <a:t>Wavelength</a:t>
            </a:r>
            <a:r>
              <a:rPr lang="en-US" sz="2400" b="1" dirty="0"/>
              <a:t> (</a:t>
            </a:r>
            <a:r>
              <a:rPr lang="en-US" sz="2400" b="1" dirty="0">
                <a:latin typeface="Calibri" pitchFamily="34" charset="0"/>
                <a:cs typeface="Times New Roman" pitchFamily="18" charset="0"/>
              </a:rPr>
              <a:t>λ</a:t>
            </a:r>
            <a:r>
              <a:rPr lang="en-US" sz="2400" b="1" dirty="0"/>
              <a:t>) – The distance between two similar points on a wave (crest to crest); measured in meters</a:t>
            </a:r>
          </a:p>
          <a:p>
            <a:pPr>
              <a:spcBef>
                <a:spcPct val="50000"/>
              </a:spcBef>
            </a:pPr>
            <a:r>
              <a:rPr lang="en-US" sz="2400" b="1" u="sng" dirty="0"/>
              <a:t>Amplitude</a:t>
            </a:r>
            <a:r>
              <a:rPr lang="en-US" sz="2400" b="1" dirty="0"/>
              <a:t> – The height of a</a:t>
            </a:r>
            <a:br>
              <a:rPr lang="en-US" sz="2400" b="1" dirty="0"/>
            </a:br>
            <a:r>
              <a:rPr lang="en-US" sz="2400" b="1" dirty="0"/>
              <a:t>wave </a:t>
            </a:r>
            <a:r>
              <a:rPr lang="en-US" sz="2400" b="1"/>
              <a:t>from its </a:t>
            </a:r>
            <a:r>
              <a:rPr lang="en-US" sz="2400" b="1" dirty="0"/>
              <a:t>point of rest</a:t>
            </a:r>
          </a:p>
          <a:p>
            <a:pPr>
              <a:spcBef>
                <a:spcPct val="50000"/>
              </a:spcBef>
            </a:pPr>
            <a:r>
              <a:rPr lang="en-US" sz="2400" b="1" i="1" dirty="0"/>
              <a:t>The speed of a wave can</a:t>
            </a:r>
            <a:br>
              <a:rPr lang="en-US" sz="2400" b="1" i="1" dirty="0"/>
            </a:br>
            <a:r>
              <a:rPr lang="en-US" sz="2400" b="1" i="1" dirty="0"/>
              <a:t>be measured by…</a:t>
            </a:r>
          </a:p>
          <a:p>
            <a:pPr>
              <a:spcBef>
                <a:spcPct val="50000"/>
              </a:spcBef>
            </a:pPr>
            <a:r>
              <a:rPr lang="en-US" sz="2400" b="1" u="sng" dirty="0"/>
              <a:t>Frequency</a:t>
            </a:r>
            <a:r>
              <a:rPr lang="en-US" sz="2400" b="1" dirty="0"/>
              <a:t> (f) – The number</a:t>
            </a:r>
            <a:br>
              <a:rPr lang="en-US" sz="2400" b="1" dirty="0"/>
            </a:br>
            <a:r>
              <a:rPr lang="en-US" sz="2400" b="1" dirty="0"/>
              <a:t>of waves per second; Hz</a:t>
            </a:r>
          </a:p>
          <a:p>
            <a:pPr>
              <a:spcBef>
                <a:spcPct val="50000"/>
              </a:spcBef>
            </a:pPr>
            <a:r>
              <a:rPr lang="en-US" sz="2400" b="1" u="sng" dirty="0"/>
              <a:t>Period</a:t>
            </a:r>
            <a:r>
              <a:rPr lang="en-US" sz="2400" b="1" dirty="0"/>
              <a:t> (</a:t>
            </a:r>
            <a:r>
              <a:rPr lang="en-US" sz="2400" b="1" dirty="0">
                <a:latin typeface="Cambria" pitchFamily="18" charset="0"/>
              </a:rPr>
              <a:t>T</a:t>
            </a:r>
            <a:r>
              <a:rPr lang="en-US" sz="2400" b="1" dirty="0"/>
              <a:t>) =  How long it takes</a:t>
            </a:r>
            <a:br>
              <a:rPr lang="en-US" sz="2400" b="1" dirty="0"/>
            </a:br>
            <a:r>
              <a:rPr lang="en-US" sz="2400" b="1" dirty="0"/>
              <a:t>for one wave or cycle; s</a:t>
            </a:r>
          </a:p>
        </p:txBody>
      </p:sp>
      <p:pic>
        <p:nvPicPr>
          <p:cNvPr id="11266" name="Picture 2" descr="http://www.mikeblaber.org/oldwine/chm1045/notes/Struct/Wave/IMG0000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3352800"/>
            <a:ext cx="4572000" cy="3343275"/>
          </a:xfrm>
          <a:prstGeom prst="rect">
            <a:avLst/>
          </a:prstGeom>
          <a:noFill/>
        </p:spPr>
      </p:pic>
      <p:sp useBgFill="1">
        <p:nvSpPr>
          <p:cNvPr id="7" name="Rectangle 6"/>
          <p:cNvSpPr/>
          <p:nvPr/>
        </p:nvSpPr>
        <p:spPr>
          <a:xfrm>
            <a:off x="4572000" y="3276600"/>
            <a:ext cx="1524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ectangle 7"/>
          <p:cNvSpPr/>
          <p:nvPr/>
        </p:nvSpPr>
        <p:spPr>
          <a:xfrm>
            <a:off x="6629400" y="3276600"/>
            <a:ext cx="1524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9" name="Rectangle 8"/>
          <p:cNvSpPr/>
          <p:nvPr/>
        </p:nvSpPr>
        <p:spPr>
          <a:xfrm>
            <a:off x="7391400" y="6324600"/>
            <a:ext cx="1066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8077200" y="4343400"/>
            <a:ext cx="990600" cy="304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572000" y="3288268"/>
            <a:ext cx="147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Wavelength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9400" y="3200400"/>
            <a:ext cx="788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Crest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91400" y="6412468"/>
            <a:ext cx="952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Trough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13686" y="4191000"/>
            <a:ext cx="1277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Amplitude</a:t>
            </a:r>
          </a:p>
        </p:txBody>
      </p:sp>
      <p:sp useBgFill="1">
        <p:nvSpPr>
          <p:cNvPr id="15" name="Rectangle 14"/>
          <p:cNvSpPr/>
          <p:nvPr/>
        </p:nvSpPr>
        <p:spPr>
          <a:xfrm>
            <a:off x="4495800" y="1219200"/>
            <a:ext cx="426720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8229600" y="4724400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Rest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 animBg="1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Measuring Waves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9916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/>
              <a:t>Velocity = wavelength (frequency)   Velocity = </a:t>
            </a:r>
            <a:r>
              <a:rPr lang="en-US" sz="2400" b="1" u="sng" dirty="0"/>
              <a:t>wavelength</a:t>
            </a:r>
            <a:r>
              <a:rPr lang="en-US" sz="2400" b="1" dirty="0"/>
              <a:t> 								period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In a wave pool, a series of waves are separated by a distance of 10 meters and each wave travels at 2 m/s.</a:t>
            </a:r>
          </a:p>
          <a:p>
            <a:pPr marL="457200" indent="-457200">
              <a:spcBef>
                <a:spcPct val="50000"/>
              </a:spcBef>
              <a:buFont typeface="+mj-lt"/>
              <a:buAutoNum type="alphaLcParenR"/>
            </a:pPr>
            <a:r>
              <a:rPr lang="en-US" sz="2400" b="1" dirty="0"/>
              <a:t>What is the frequency   2 m/s = 10m f    </a:t>
            </a:r>
            <a:r>
              <a:rPr lang="en-US" sz="2400" b="1" dirty="0" err="1"/>
              <a:t>f</a:t>
            </a:r>
            <a:r>
              <a:rPr lang="en-US" sz="2400" b="1" dirty="0"/>
              <a:t> = 0.2 Hz</a:t>
            </a:r>
            <a:br>
              <a:rPr lang="en-US" sz="2400" b="1" dirty="0"/>
            </a:br>
            <a:r>
              <a:rPr lang="en-US" sz="2400" b="1" dirty="0"/>
              <a:t>of the waves?</a:t>
            </a:r>
          </a:p>
          <a:p>
            <a:pPr marL="457200" indent="-457200">
              <a:spcBef>
                <a:spcPct val="50000"/>
              </a:spcBef>
              <a:buFont typeface="+mj-lt"/>
              <a:buAutoNum type="alphaLcParenR"/>
            </a:pPr>
            <a:r>
              <a:rPr lang="en-US" sz="2400" b="1" dirty="0"/>
              <a:t>How many waves are	      	0.2 waves per second</a:t>
            </a:r>
            <a:br>
              <a:rPr lang="en-US" sz="2400" b="1" dirty="0"/>
            </a:br>
            <a:r>
              <a:rPr lang="en-US" sz="2400" b="1" dirty="0"/>
              <a:t>produced per second?</a:t>
            </a:r>
          </a:p>
          <a:p>
            <a:pPr marL="457200" indent="-457200">
              <a:spcBef>
                <a:spcPct val="50000"/>
              </a:spcBef>
              <a:buFont typeface="+mj-lt"/>
              <a:buAutoNum type="alphaLcParenR"/>
            </a:pPr>
            <a:r>
              <a:rPr lang="en-US" sz="2400" b="1" dirty="0"/>
              <a:t>How long will it take	   2 m/s = </a:t>
            </a:r>
            <a:r>
              <a:rPr lang="en-US" sz="2400" b="1" u="sng" dirty="0"/>
              <a:t>10m</a:t>
            </a:r>
            <a:r>
              <a:rPr lang="en-US" sz="2400" b="1" dirty="0"/>
              <a:t> 	     </a:t>
            </a:r>
            <a:r>
              <a:rPr lang="en-US" sz="2400" b="1" dirty="0">
                <a:latin typeface="Cambria" pitchFamily="18" charset="0"/>
              </a:rPr>
              <a:t>T</a:t>
            </a:r>
            <a:r>
              <a:rPr lang="en-US" sz="2400" b="1" dirty="0"/>
              <a:t> = 5 sec</a:t>
            </a:r>
            <a:br>
              <a:rPr lang="en-US" sz="2400" b="1" dirty="0"/>
            </a:br>
            <a:r>
              <a:rPr lang="en-US" sz="2400" b="1" dirty="0"/>
              <a:t>to create one wave?			 </a:t>
            </a:r>
            <a:r>
              <a:rPr lang="en-US" sz="2400" b="1" dirty="0">
                <a:latin typeface="Cambria" pitchFamily="18" charset="0"/>
              </a:rPr>
              <a:t>T</a:t>
            </a:r>
            <a:r>
              <a:rPr lang="en-US" sz="2400" b="1" dirty="0"/>
              <a:t>   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You guys are awesome!</a:t>
            </a:r>
          </a:p>
        </p:txBody>
      </p:sp>
      <p:sp useBgFill="1">
        <p:nvSpPr>
          <p:cNvPr id="4" name="Rectangle 3"/>
          <p:cNvSpPr/>
          <p:nvPr/>
        </p:nvSpPr>
        <p:spPr>
          <a:xfrm>
            <a:off x="4251960" y="3078480"/>
            <a:ext cx="2621280" cy="731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5" name="Rectangle 4"/>
          <p:cNvSpPr/>
          <p:nvPr/>
        </p:nvSpPr>
        <p:spPr>
          <a:xfrm>
            <a:off x="4526280" y="3962400"/>
            <a:ext cx="4389120" cy="731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6" name="Rectangle 5"/>
          <p:cNvSpPr/>
          <p:nvPr/>
        </p:nvSpPr>
        <p:spPr>
          <a:xfrm>
            <a:off x="4251960" y="4876800"/>
            <a:ext cx="2438400" cy="731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ectangle 7"/>
          <p:cNvSpPr/>
          <p:nvPr/>
        </p:nvSpPr>
        <p:spPr>
          <a:xfrm>
            <a:off x="7010400" y="3078480"/>
            <a:ext cx="1981200" cy="731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9" name="Rectangle 8"/>
          <p:cNvSpPr/>
          <p:nvPr/>
        </p:nvSpPr>
        <p:spPr>
          <a:xfrm>
            <a:off x="6812280" y="4831080"/>
            <a:ext cx="2042160" cy="731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Wave Characteristics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i="1" dirty="0"/>
              <a:t>Identify the following values for the wave shown below</a:t>
            </a:r>
            <a:br>
              <a:rPr lang="en-US" sz="2400" b="1" i="1" dirty="0"/>
            </a:br>
            <a:r>
              <a:rPr lang="en-US" sz="2400" b="1" i="1" dirty="0"/>
              <a:t>with a wavelength of 5 meters: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Amplitude:	0.2 m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Period:	2 seconds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Frequency:	0.5 Hz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Velocity:	?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    </a:t>
            </a:r>
            <a:r>
              <a:rPr lang="en-US" sz="2400" b="1" i="1" dirty="0"/>
              <a:t>Which equation</a:t>
            </a:r>
            <a:br>
              <a:rPr lang="en-US" sz="2400" b="1" i="1" dirty="0"/>
            </a:br>
            <a:r>
              <a:rPr lang="en-US" sz="2400" b="1" i="1" dirty="0"/>
              <a:t>     should we use?</a:t>
            </a:r>
          </a:p>
          <a:p>
            <a:pPr>
              <a:spcBef>
                <a:spcPct val="50000"/>
              </a:spcBef>
            </a:pPr>
            <a:r>
              <a:rPr lang="en-US" sz="2400" b="1" dirty="0">
                <a:latin typeface="Calibri" pitchFamily="34" charset="0"/>
                <a:cs typeface="Times New Roman" pitchFamily="18" charset="0"/>
              </a:rPr>
              <a:t>      v</a:t>
            </a:r>
            <a:r>
              <a:rPr lang="en-US" sz="2400" b="1" dirty="0"/>
              <a:t> = </a:t>
            </a:r>
            <a:r>
              <a:rPr lang="en-US" sz="2400" b="1" dirty="0">
                <a:latin typeface="Calibri" pitchFamily="34" charset="0"/>
                <a:cs typeface="Times New Roman" pitchFamily="18" charset="0"/>
              </a:rPr>
              <a:t>λ</a:t>
            </a:r>
            <a:r>
              <a:rPr lang="en-US" sz="2400" b="1" dirty="0"/>
              <a:t> f    </a:t>
            </a:r>
            <a:r>
              <a:rPr lang="en-US" sz="2400" b="1" dirty="0">
                <a:latin typeface="Calibri" pitchFamily="34" charset="0"/>
                <a:cs typeface="Times New Roman" pitchFamily="18" charset="0"/>
              </a:rPr>
              <a:t>v</a:t>
            </a:r>
            <a:r>
              <a:rPr lang="en-US" sz="2400" b="1" dirty="0"/>
              <a:t> =</a:t>
            </a:r>
            <a:r>
              <a:rPr lang="en-US" sz="2400" b="1" dirty="0">
                <a:latin typeface="Calibri" pitchFamily="34" charset="0"/>
                <a:cs typeface="Times New Roman" pitchFamily="18" charset="0"/>
              </a:rPr>
              <a:t>  </a:t>
            </a:r>
            <a:r>
              <a:rPr lang="en-US" sz="2400" b="1" u="sng" dirty="0">
                <a:latin typeface="Calibri" pitchFamily="34" charset="0"/>
                <a:cs typeface="Times New Roman" pitchFamily="18" charset="0"/>
              </a:rPr>
              <a:t>λ</a:t>
            </a:r>
            <a:r>
              <a:rPr lang="en-US" sz="2400" b="1" u="sng" dirty="0"/>
              <a:t>	</a:t>
            </a:r>
            <a:r>
              <a:rPr lang="en-US" sz="2400" b="1" dirty="0"/>
              <a:t>	       </a:t>
            </a:r>
            <a:r>
              <a:rPr lang="en-US" sz="2400" b="1" i="1" dirty="0"/>
              <a:t>We could use either one!</a:t>
            </a:r>
            <a:br>
              <a:rPr lang="en-US" sz="2400" b="1" u="sng" dirty="0"/>
            </a:br>
            <a:r>
              <a:rPr lang="en-US" sz="2400" b="1" dirty="0"/>
              <a:t>                </a:t>
            </a:r>
            <a:r>
              <a:rPr lang="en-US" sz="1500" b="1" dirty="0"/>
              <a:t>  </a:t>
            </a:r>
            <a:r>
              <a:rPr lang="en-US" sz="2400" b="1" dirty="0"/>
              <a:t>  </a:t>
            </a:r>
            <a:r>
              <a:rPr lang="en-US" sz="2400" b="1" dirty="0">
                <a:latin typeface="Cambria" pitchFamily="18" charset="0"/>
              </a:rPr>
              <a:t>T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velocity = 5 m (0.5 Hz)	           velocity = 2.5 m/s</a:t>
            </a:r>
          </a:p>
        </p:txBody>
      </p:sp>
      <p:pic>
        <p:nvPicPr>
          <p:cNvPr id="4" name="Picture 7" descr="C14-14A-8458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2286000"/>
            <a:ext cx="4609373" cy="2819400"/>
          </a:xfrm>
          <a:prstGeom prst="rect">
            <a:avLst/>
          </a:prstGeom>
          <a:noFill/>
        </p:spPr>
      </p:pic>
      <p:sp useBgFill="1">
        <p:nvSpPr>
          <p:cNvPr id="5" name="Rectangle 4"/>
          <p:cNvSpPr/>
          <p:nvPr/>
        </p:nvSpPr>
        <p:spPr>
          <a:xfrm>
            <a:off x="4572000" y="5334000"/>
            <a:ext cx="4069806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6" name="Rectangle 5"/>
          <p:cNvSpPr/>
          <p:nvPr/>
        </p:nvSpPr>
        <p:spPr>
          <a:xfrm>
            <a:off x="1981200" y="2133600"/>
            <a:ext cx="106680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7" name="Rectangle 6"/>
          <p:cNvSpPr/>
          <p:nvPr/>
        </p:nvSpPr>
        <p:spPr>
          <a:xfrm>
            <a:off x="1981200" y="2667000"/>
            <a:ext cx="164592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ectangle 7"/>
          <p:cNvSpPr/>
          <p:nvPr/>
        </p:nvSpPr>
        <p:spPr>
          <a:xfrm>
            <a:off x="1981200" y="3276600"/>
            <a:ext cx="164592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9" name="Rectangle 8"/>
          <p:cNvSpPr/>
          <p:nvPr/>
        </p:nvSpPr>
        <p:spPr>
          <a:xfrm>
            <a:off x="4724400" y="6191502"/>
            <a:ext cx="4069806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Try On Your Own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/>
              <a:t>A slinky is shook up and down to create a transverse wave which sends waves out with a velocity of 0.4 m/s.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If the slinky produces a wave every 0.5 seconds,</a:t>
            </a:r>
            <a:br>
              <a:rPr lang="en-US" sz="2400" b="1" dirty="0"/>
            </a:br>
            <a:r>
              <a:rPr lang="en-US" sz="2400" b="1" dirty="0"/>
              <a:t>what is the wavelength for the waves of the slinky?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    </a:t>
            </a:r>
            <a:r>
              <a:rPr lang="en-US" sz="2400" b="1" i="1" dirty="0"/>
              <a:t>Which equation</a:t>
            </a:r>
            <a:br>
              <a:rPr lang="en-US" sz="2400" b="1" i="1" dirty="0"/>
            </a:br>
            <a:r>
              <a:rPr lang="en-US" sz="2400" b="1" i="1" dirty="0"/>
              <a:t>     should we use?</a:t>
            </a:r>
          </a:p>
          <a:p>
            <a:pPr>
              <a:spcBef>
                <a:spcPct val="50000"/>
              </a:spcBef>
            </a:pPr>
            <a:r>
              <a:rPr lang="en-US" sz="2400" b="1" dirty="0">
                <a:latin typeface="Calibri" pitchFamily="34" charset="0"/>
                <a:cs typeface="Times New Roman" pitchFamily="18" charset="0"/>
              </a:rPr>
              <a:t>       v</a:t>
            </a:r>
            <a:r>
              <a:rPr lang="en-US" sz="2400" b="1" dirty="0"/>
              <a:t> = </a:t>
            </a:r>
            <a:r>
              <a:rPr lang="en-US" sz="2400" b="1" dirty="0">
                <a:latin typeface="Calibri" pitchFamily="34" charset="0"/>
                <a:cs typeface="Times New Roman" pitchFamily="18" charset="0"/>
              </a:rPr>
              <a:t>λ</a:t>
            </a:r>
            <a:r>
              <a:rPr lang="en-US" sz="2400" b="1" dirty="0"/>
              <a:t> f    </a:t>
            </a:r>
            <a:r>
              <a:rPr lang="en-US" sz="2400" b="1" dirty="0">
                <a:latin typeface="Calibri" pitchFamily="34" charset="0"/>
                <a:cs typeface="Times New Roman" pitchFamily="18" charset="0"/>
              </a:rPr>
              <a:t>v</a:t>
            </a:r>
            <a:r>
              <a:rPr lang="en-US" sz="2400" b="1" dirty="0"/>
              <a:t> =</a:t>
            </a:r>
            <a:r>
              <a:rPr lang="en-US" sz="2400" b="1" dirty="0">
                <a:latin typeface="Calibri" pitchFamily="34" charset="0"/>
                <a:cs typeface="Times New Roman" pitchFamily="18" charset="0"/>
              </a:rPr>
              <a:t>  </a:t>
            </a:r>
            <a:r>
              <a:rPr lang="en-US" sz="2400" b="1" u="sng" dirty="0">
                <a:latin typeface="Calibri" pitchFamily="34" charset="0"/>
                <a:cs typeface="Times New Roman" pitchFamily="18" charset="0"/>
              </a:rPr>
              <a:t>λ</a:t>
            </a:r>
            <a:br>
              <a:rPr lang="en-US" sz="2400" b="1" u="sng" dirty="0"/>
            </a:br>
            <a:r>
              <a:rPr lang="en-US" sz="2400" b="1" dirty="0"/>
              <a:t>             </a:t>
            </a:r>
            <a:r>
              <a:rPr lang="en-US" sz="2100" b="1" dirty="0"/>
              <a:t>   </a:t>
            </a:r>
            <a:r>
              <a:rPr lang="en-US" sz="2400" b="1" dirty="0"/>
              <a:t> </a:t>
            </a:r>
            <a:r>
              <a:rPr lang="en-US" sz="1500" b="1" dirty="0"/>
              <a:t>  </a:t>
            </a:r>
            <a:r>
              <a:rPr lang="en-US" sz="2400" b="1" dirty="0"/>
              <a:t>  </a:t>
            </a:r>
            <a:r>
              <a:rPr lang="en-US" sz="2400" b="1" dirty="0">
                <a:latin typeface="Cambria" pitchFamily="18" charset="0"/>
              </a:rPr>
              <a:t>T</a:t>
            </a:r>
            <a:br>
              <a:rPr lang="en-US" sz="2400" b="1" dirty="0">
                <a:latin typeface="Cambria" pitchFamily="18" charset="0"/>
              </a:rPr>
            </a:br>
            <a:endParaRPr lang="en-US" sz="2400" b="1" dirty="0">
              <a:latin typeface="Cambria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2400" b="1" dirty="0"/>
              <a:t>  0.4 m/s = </a:t>
            </a:r>
            <a:r>
              <a:rPr lang="en-US" sz="2400" b="1" dirty="0">
                <a:latin typeface="Calibri" pitchFamily="34" charset="0"/>
                <a:cs typeface="Times New Roman" pitchFamily="18" charset="0"/>
              </a:rPr>
              <a:t>λ</a:t>
            </a:r>
            <a:r>
              <a:rPr lang="en-US" sz="2400" b="1" dirty="0"/>
              <a:t> (0.5 s)  			</a:t>
            </a:r>
            <a:r>
              <a:rPr lang="en-US" sz="2400" b="1" dirty="0">
                <a:latin typeface="Calibri" pitchFamily="34" charset="0"/>
                <a:cs typeface="Times New Roman" pitchFamily="18" charset="0"/>
              </a:rPr>
              <a:t> λ  = </a:t>
            </a:r>
            <a:r>
              <a:rPr lang="en-US" sz="2400" b="1" dirty="0"/>
              <a:t>0.2 m</a:t>
            </a:r>
          </a:p>
        </p:txBody>
      </p:sp>
      <p:pic>
        <p:nvPicPr>
          <p:cNvPr id="4098" name="Picture 2" descr="http://www.infoplease.com/images/ESCI098ENEWAV00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2751" y="3048000"/>
            <a:ext cx="4642649" cy="1752600"/>
          </a:xfrm>
          <a:prstGeom prst="rect">
            <a:avLst/>
          </a:prstGeom>
          <a:noFill/>
        </p:spPr>
      </p:pic>
      <p:sp useBgFill="1">
        <p:nvSpPr>
          <p:cNvPr id="6" name="Rectangle 5"/>
          <p:cNvSpPr/>
          <p:nvPr/>
        </p:nvSpPr>
        <p:spPr>
          <a:xfrm>
            <a:off x="5029200" y="5288280"/>
            <a:ext cx="2209800" cy="4552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52400" y="288925"/>
            <a:ext cx="8839200" cy="1708160"/>
          </a:xfrm>
          <a:prstGeom prst="rect">
            <a:avLst/>
          </a:prstGeom>
          <a:solidFill>
            <a:srgbClr val="C0C0C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5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  <a:t>Chapter 25b</a:t>
            </a:r>
          </a:p>
          <a:p>
            <a:pPr algn="ctr">
              <a:defRPr/>
            </a:pPr>
            <a:r>
              <a:rPr lang="en-US" sz="6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  <a:t>Wave Behavior</a:t>
            </a:r>
          </a:p>
        </p:txBody>
      </p:sp>
      <p:pic>
        <p:nvPicPr>
          <p:cNvPr id="29698" name="Picture 2" descr="http://www.cyberphysics.co.uk/graphics/graphs/superpositio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2514600"/>
            <a:ext cx="4543425" cy="3954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1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Wave Behavior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i="1" dirty="0"/>
              <a:t>What happens when a wave strikes a boundary?</a:t>
            </a:r>
          </a:p>
          <a:p>
            <a:pPr>
              <a:spcBef>
                <a:spcPct val="50000"/>
              </a:spcBef>
            </a:pPr>
            <a:r>
              <a:rPr lang="en-US" sz="2400" b="1" u="sng" dirty="0"/>
              <a:t>Incident Wave</a:t>
            </a:r>
            <a:r>
              <a:rPr lang="en-US" sz="2400" b="1" dirty="0"/>
              <a:t> – The wave that strikes a boundary</a:t>
            </a:r>
          </a:p>
          <a:p>
            <a:pPr>
              <a:spcBef>
                <a:spcPct val="50000"/>
              </a:spcBef>
            </a:pPr>
            <a:endParaRPr lang="en-US" sz="2400" b="1" u="sng" dirty="0"/>
          </a:p>
          <a:p>
            <a:pPr>
              <a:spcBef>
                <a:spcPct val="50000"/>
              </a:spcBef>
            </a:pPr>
            <a:endParaRPr lang="en-US" sz="2400" b="1" u="sng" dirty="0"/>
          </a:p>
          <a:p>
            <a:pPr>
              <a:spcBef>
                <a:spcPct val="50000"/>
              </a:spcBef>
            </a:pPr>
            <a:endParaRPr lang="en-US" sz="2400" b="1" u="sng" dirty="0"/>
          </a:p>
          <a:p>
            <a:pPr>
              <a:spcBef>
                <a:spcPct val="50000"/>
              </a:spcBef>
            </a:pPr>
            <a:r>
              <a:rPr lang="en-US" sz="2400" b="1" u="sng" dirty="0"/>
              <a:t>Reflected Wave</a:t>
            </a:r>
            <a:r>
              <a:rPr lang="en-US" sz="2400" b="1" dirty="0"/>
              <a:t> – The wave returning from a boundary</a:t>
            </a:r>
          </a:p>
          <a:p>
            <a:pPr>
              <a:spcBef>
                <a:spcPct val="50000"/>
              </a:spcBef>
            </a:pPr>
            <a:endParaRPr lang="en-US" sz="2400" b="1" u="sng" dirty="0"/>
          </a:p>
          <a:p>
            <a:pPr>
              <a:spcBef>
                <a:spcPct val="50000"/>
              </a:spcBef>
            </a:pPr>
            <a:endParaRPr lang="en-US" sz="2400" b="1" u="sng" dirty="0"/>
          </a:p>
          <a:p>
            <a:pPr>
              <a:spcBef>
                <a:spcPct val="50000"/>
              </a:spcBef>
            </a:pPr>
            <a:endParaRPr lang="en-US" sz="2400" b="1" u="sng" dirty="0"/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Describe the amplitude of a reflected wave.</a:t>
            </a:r>
          </a:p>
        </p:txBody>
      </p:sp>
      <p:pic>
        <p:nvPicPr>
          <p:cNvPr id="4" name="Picture 7" descr="PPP_C14_10P_825473_hs"/>
          <p:cNvPicPr>
            <a:picLocks noChangeAspect="1" noChangeArrowheads="1"/>
          </p:cNvPicPr>
          <p:nvPr/>
        </p:nvPicPr>
        <p:blipFill>
          <a:blip r:embed="rId3" cstate="print"/>
          <a:srcRect t="22792" b="22507"/>
          <a:stretch>
            <a:fillRect/>
          </a:stretch>
        </p:blipFill>
        <p:spPr bwMode="auto">
          <a:xfrm>
            <a:off x="2057400" y="2286004"/>
            <a:ext cx="5029200" cy="1609343"/>
          </a:xfrm>
          <a:prstGeom prst="rect">
            <a:avLst/>
          </a:prstGeom>
          <a:noFill/>
        </p:spPr>
      </p:pic>
      <p:pic>
        <p:nvPicPr>
          <p:cNvPr id="5" name="Picture 7" descr="PPP_C14_11P_825473_hs"/>
          <p:cNvPicPr>
            <a:picLocks noChangeAspect="1" noChangeArrowheads="1"/>
          </p:cNvPicPr>
          <p:nvPr/>
        </p:nvPicPr>
        <p:blipFill>
          <a:blip r:embed="rId4" cstate="print"/>
          <a:srcRect t="24859" b="20904"/>
          <a:stretch>
            <a:fillRect/>
          </a:stretch>
        </p:blipFill>
        <p:spPr bwMode="auto">
          <a:xfrm>
            <a:off x="1981200" y="4495800"/>
            <a:ext cx="5029200" cy="16093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54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Wave Behavior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i="1" dirty="0"/>
              <a:t>What happens when waves are combined?</a:t>
            </a:r>
          </a:p>
          <a:p>
            <a:pPr>
              <a:spcBef>
                <a:spcPct val="50000"/>
              </a:spcBef>
            </a:pPr>
            <a:r>
              <a:rPr lang="en-US" sz="2400" b="1" u="sng" dirty="0"/>
              <a:t>Superposition</a:t>
            </a:r>
            <a:r>
              <a:rPr lang="en-US" sz="2400" b="1" dirty="0"/>
              <a:t> – When waves combine to make a new wave</a:t>
            </a:r>
          </a:p>
          <a:p>
            <a:pPr>
              <a:spcBef>
                <a:spcPct val="50000"/>
              </a:spcBef>
            </a:pPr>
            <a:r>
              <a:rPr lang="en-US" sz="2400" b="1" u="sng" dirty="0"/>
              <a:t>Destructive Interference</a:t>
            </a:r>
            <a:r>
              <a:rPr lang="en-US" sz="2400" b="1" dirty="0"/>
              <a:t> – Results when waves with equal but opposite amplitude combine; amplitude decreases</a:t>
            </a:r>
          </a:p>
          <a:p>
            <a:pPr>
              <a:spcBef>
                <a:spcPct val="50000"/>
              </a:spcBef>
            </a:pPr>
            <a:endParaRPr lang="en-US" sz="2400" b="1" dirty="0"/>
          </a:p>
          <a:p>
            <a:pPr>
              <a:spcBef>
                <a:spcPct val="50000"/>
              </a:spcBef>
            </a:pPr>
            <a:endParaRPr lang="en-US" sz="2400" b="1" u="sng" dirty="0"/>
          </a:p>
          <a:p>
            <a:pPr>
              <a:spcBef>
                <a:spcPct val="50000"/>
              </a:spcBef>
            </a:pPr>
            <a:r>
              <a:rPr lang="en-US" sz="2400" b="1" u="sng" dirty="0"/>
              <a:t>Constructive Interference</a:t>
            </a:r>
            <a:r>
              <a:rPr lang="en-US" sz="2400" b="1" dirty="0"/>
              <a:t> – When wave displacements are in the same direction; amplitude increases</a:t>
            </a:r>
            <a:endParaRPr lang="en-US" sz="2400" b="1" u="sng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5269938"/>
            <a:ext cx="7498080" cy="82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 useBgFill="1">
        <p:nvSpPr>
          <p:cNvPr id="8" name="Rectangle 7"/>
          <p:cNvSpPr/>
          <p:nvPr/>
        </p:nvSpPr>
        <p:spPr>
          <a:xfrm>
            <a:off x="3352800" y="5181600"/>
            <a:ext cx="5257800" cy="990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3343275"/>
            <a:ext cx="74961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 useBgFill="1">
        <p:nvSpPr>
          <p:cNvPr id="9" name="Rectangle 8"/>
          <p:cNvSpPr/>
          <p:nvPr/>
        </p:nvSpPr>
        <p:spPr>
          <a:xfrm>
            <a:off x="3352800" y="3200400"/>
            <a:ext cx="5257800" cy="990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Wave Behavior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i="1" dirty="0"/>
              <a:t>How are waves like this created?</a:t>
            </a:r>
          </a:p>
          <a:p>
            <a:pPr>
              <a:spcBef>
                <a:spcPct val="50000"/>
              </a:spcBef>
            </a:pPr>
            <a:r>
              <a:rPr lang="en-US" sz="2400" b="1" u="sng" dirty="0"/>
              <a:t>Standing Waves</a:t>
            </a:r>
            <a:r>
              <a:rPr lang="en-US" sz="2400" b="1" dirty="0"/>
              <a:t> – When two</a:t>
            </a:r>
            <a:br>
              <a:rPr lang="en-US" sz="2400" b="1" dirty="0"/>
            </a:br>
            <a:r>
              <a:rPr lang="en-US" sz="2400" b="1" dirty="0"/>
              <a:t>opposing waves create a wave</a:t>
            </a:r>
            <a:br>
              <a:rPr lang="en-US" sz="2400" b="1" dirty="0"/>
            </a:br>
            <a:r>
              <a:rPr lang="en-US" sz="2400" b="1" dirty="0"/>
              <a:t>which appears to be stationary</a:t>
            </a:r>
          </a:p>
          <a:p>
            <a:pPr>
              <a:spcBef>
                <a:spcPct val="50000"/>
              </a:spcBef>
            </a:pPr>
            <a:r>
              <a:rPr lang="en-US" sz="2400" b="1" i="1" dirty="0"/>
              <a:t>At which point(s) do you see</a:t>
            </a:r>
            <a:br>
              <a:rPr lang="en-US" sz="2400" b="1" i="1" dirty="0"/>
            </a:br>
            <a:r>
              <a:rPr lang="en-US" sz="2400" b="1" i="1" dirty="0"/>
              <a:t>destructive interference?</a:t>
            </a:r>
            <a:br>
              <a:rPr lang="en-US" sz="2400" b="1" i="1" dirty="0"/>
            </a:br>
            <a:r>
              <a:rPr lang="en-US" sz="2400" b="1" u="sng" dirty="0"/>
              <a:t>Node</a:t>
            </a:r>
            <a:r>
              <a:rPr lang="en-US" sz="2400" b="1" dirty="0"/>
              <a:t> – A point in the medium</a:t>
            </a:r>
            <a:br>
              <a:rPr lang="en-US" sz="2400" b="1" dirty="0"/>
            </a:br>
            <a:r>
              <a:rPr lang="en-US" sz="2400" b="1" dirty="0"/>
              <a:t>which doesn’t move</a:t>
            </a:r>
          </a:p>
          <a:p>
            <a:pPr>
              <a:spcBef>
                <a:spcPct val="50000"/>
              </a:spcBef>
            </a:pPr>
            <a:r>
              <a:rPr lang="en-US" sz="2400" b="1" i="1" dirty="0"/>
              <a:t>At which point(s) do you see</a:t>
            </a:r>
            <a:br>
              <a:rPr lang="en-US" sz="2400" b="1" i="1" dirty="0"/>
            </a:br>
            <a:r>
              <a:rPr lang="en-US" sz="2400" b="1" i="1" dirty="0"/>
              <a:t>constructive interference?</a:t>
            </a:r>
            <a:br>
              <a:rPr lang="en-US" sz="2400" b="1" dirty="0"/>
            </a:br>
            <a:r>
              <a:rPr lang="en-US" sz="2400" b="1" u="sng" dirty="0"/>
              <a:t>Antinode</a:t>
            </a:r>
            <a:r>
              <a:rPr lang="en-US" sz="2400" b="1" dirty="0"/>
              <a:t> – The point which has</a:t>
            </a:r>
            <a:br>
              <a:rPr lang="en-US" sz="2400" b="1" dirty="0"/>
            </a:br>
            <a:r>
              <a:rPr lang="en-US" sz="2400" b="1" dirty="0"/>
              <a:t>the largest displacement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How many nodes and antinodes are in the last wave?</a:t>
            </a:r>
          </a:p>
        </p:txBody>
      </p:sp>
      <p:pic>
        <p:nvPicPr>
          <p:cNvPr id="4" name="Picture 7" descr="ch14_scn22_stat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27625" y="2012950"/>
            <a:ext cx="3559175" cy="3549650"/>
          </a:xfrm>
          <a:prstGeom prst="rect">
            <a:avLst/>
          </a:prstGeom>
          <a:noFill/>
        </p:spPr>
      </p:pic>
      <p:sp useBgFill="1">
        <p:nvSpPr>
          <p:cNvPr id="5" name="Rectangle 4"/>
          <p:cNvSpPr/>
          <p:nvPr/>
        </p:nvSpPr>
        <p:spPr>
          <a:xfrm>
            <a:off x="76200" y="3851720"/>
            <a:ext cx="4800600" cy="7202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ectangle 7"/>
          <p:cNvSpPr/>
          <p:nvPr/>
        </p:nvSpPr>
        <p:spPr>
          <a:xfrm>
            <a:off x="101600" y="5486400"/>
            <a:ext cx="4800600" cy="7202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val 1"/>
          <p:cNvSpPr/>
          <p:nvPr/>
        </p:nvSpPr>
        <p:spPr>
          <a:xfrm>
            <a:off x="6294120" y="3886200"/>
            <a:ext cx="182880" cy="182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7467600" y="3855720"/>
            <a:ext cx="182880" cy="182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715000" y="3505200"/>
            <a:ext cx="762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919912" y="3530600"/>
            <a:ext cx="762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8153400" y="3467100"/>
            <a:ext cx="762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125085" y="3855720"/>
            <a:ext cx="182880" cy="182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8595360" y="3832860"/>
            <a:ext cx="182880" cy="182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utoShape 2" descr="http://www.google.com/url?sa=i&amp;source=images&amp;cd=&amp;docid=Zy2p-B4aVOKFLM&amp;tbnid=XXcnXUWLwAr-qM:&amp;ved=0CAUQjBwwAA&amp;url=http%3A%2F%2Fwww.acs.psu.edu%2Fdrussell%2FDemos%2Fsuperposition%2Fstanding.gif&amp;ei=y64rUf6mJKuz0QGSzYDIBQ&amp;psig=AFQjCNFFkn7xjb5kN7OG2JgaV8kDHN5i0Q&amp;ust=1361903691652909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072" y="2286000"/>
            <a:ext cx="3535680" cy="3048000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6096000" y="4953000"/>
            <a:ext cx="182880" cy="182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979920" y="4953000"/>
            <a:ext cx="182880" cy="182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791200" y="4759960"/>
            <a:ext cx="76200" cy="5486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629400" y="4785360"/>
            <a:ext cx="76200" cy="5486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305800" y="4721860"/>
            <a:ext cx="76200" cy="5486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5315585" y="4884420"/>
            <a:ext cx="182880" cy="182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7818120" y="4922520"/>
            <a:ext cx="182880" cy="182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7467600" y="4785360"/>
            <a:ext cx="76200" cy="5486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8610600" y="4922520"/>
            <a:ext cx="182880" cy="182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2" grpId="0" animBg="1"/>
      <p:bldP spid="10" grpId="0" animBg="1"/>
      <p:bldP spid="3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Try On Your Own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br>
              <a:rPr lang="en-US" sz="2400" b="1" dirty="0"/>
            </a:br>
            <a:r>
              <a:rPr lang="en-US" sz="2400" b="1" dirty="0"/>
              <a:t>How would the amplitude</a:t>
            </a:r>
            <a:br>
              <a:rPr lang="en-US" sz="2400" b="1" dirty="0"/>
            </a:br>
            <a:r>
              <a:rPr lang="en-US" sz="2400" b="1" dirty="0"/>
              <a:t>change for these waves</a:t>
            </a:r>
            <a:br>
              <a:rPr lang="en-US" sz="2400" b="1" dirty="0"/>
            </a:br>
            <a:r>
              <a:rPr lang="en-US" sz="2400" b="1" dirty="0"/>
              <a:t>if they were combined?</a:t>
            </a:r>
          </a:p>
          <a:p>
            <a:pPr>
              <a:spcBef>
                <a:spcPct val="50000"/>
              </a:spcBef>
            </a:pPr>
            <a:br>
              <a:rPr lang="en-US" sz="2400" b="1" dirty="0"/>
            </a:br>
            <a:r>
              <a:rPr lang="en-US" sz="2400" b="1" dirty="0"/>
              <a:t>How would the amplitude</a:t>
            </a:r>
            <a:br>
              <a:rPr lang="en-US" sz="2400" b="1" dirty="0"/>
            </a:br>
            <a:r>
              <a:rPr lang="en-US" sz="2400" b="1" dirty="0"/>
              <a:t>change for these waves</a:t>
            </a:r>
            <a:br>
              <a:rPr lang="en-US" sz="2400" b="1" dirty="0"/>
            </a:br>
            <a:r>
              <a:rPr lang="en-US" sz="2400" b="1" dirty="0"/>
              <a:t>if they were combined?</a:t>
            </a:r>
          </a:p>
          <a:p>
            <a:pPr algn="ctr">
              <a:spcBef>
                <a:spcPct val="50000"/>
              </a:spcBef>
            </a:pPr>
            <a:br>
              <a:rPr lang="en-US" sz="2400" b="1" dirty="0"/>
            </a:br>
            <a:r>
              <a:rPr lang="en-US" sz="2400" b="1" dirty="0"/>
              <a:t>Which one is an example of constructive interference?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Which of these waves has four nodes?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Which has five antinodes?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 cstate="print"/>
          <a:srcRect l="5387" t="15000" r="8418" b="15000"/>
          <a:stretch>
            <a:fillRect/>
          </a:stretch>
        </p:blipFill>
        <p:spPr bwMode="auto">
          <a:xfrm>
            <a:off x="4953000" y="1371600"/>
            <a:ext cx="3657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3048000"/>
            <a:ext cx="3657600" cy="1682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 useBgFill="1">
        <p:nvSpPr>
          <p:cNvPr id="9" name="Rectangle 8"/>
          <p:cNvSpPr/>
          <p:nvPr/>
        </p:nvSpPr>
        <p:spPr>
          <a:xfrm>
            <a:off x="6964680" y="1310640"/>
            <a:ext cx="2103120" cy="1737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6934200" y="3048000"/>
            <a:ext cx="2103120" cy="1737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49927" y="1371600"/>
            <a:ext cx="3055873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52400" y="288925"/>
            <a:ext cx="8839200" cy="1708160"/>
          </a:xfrm>
          <a:prstGeom prst="rect">
            <a:avLst/>
          </a:prstGeom>
          <a:solidFill>
            <a:srgbClr val="C0C0C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5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  <a:t>Chapter 25c</a:t>
            </a:r>
          </a:p>
          <a:p>
            <a:pPr algn="ctr">
              <a:defRPr/>
            </a:pPr>
            <a:r>
              <a:rPr lang="en-US" sz="6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  <a:t>Sound Waves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2286000"/>
            <a:ext cx="6373091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Understanding Sound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i="1" dirty="0"/>
              <a:t>What is a sound wave?</a:t>
            </a:r>
          </a:p>
          <a:p>
            <a:pPr>
              <a:spcBef>
                <a:spcPct val="50000"/>
              </a:spcBef>
            </a:pPr>
            <a:r>
              <a:rPr lang="en-US" sz="2400" b="1" u="sng" dirty="0"/>
              <a:t>Sound</a:t>
            </a:r>
            <a:r>
              <a:rPr lang="en-US" sz="2400" b="1" dirty="0"/>
              <a:t> – Longitudinal waves transmitted through matter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Sound waves are vibrations in the air.</a:t>
            </a:r>
            <a:br>
              <a:rPr lang="en-US" sz="2400" b="1" i="1" dirty="0"/>
            </a:br>
            <a:r>
              <a:rPr lang="en-US" sz="2400" b="1" i="1" dirty="0"/>
              <a:t>Notice the particles do not move very far.</a:t>
            </a:r>
          </a:p>
          <a:p>
            <a:pPr>
              <a:spcBef>
                <a:spcPct val="50000"/>
              </a:spcBef>
            </a:pPr>
            <a:endParaRPr lang="en-US" sz="2400" b="1" dirty="0"/>
          </a:p>
          <a:p>
            <a:pPr>
              <a:spcBef>
                <a:spcPct val="50000"/>
              </a:spcBef>
            </a:pPr>
            <a:endParaRPr lang="en-US" sz="2400" b="1" dirty="0"/>
          </a:p>
          <a:p>
            <a:pPr>
              <a:spcBef>
                <a:spcPct val="50000"/>
              </a:spcBef>
            </a:pPr>
            <a:r>
              <a:rPr lang="en-US" sz="2400" b="1" dirty="0"/>
              <a:t>The speed of sound in…</a:t>
            </a:r>
            <a:br>
              <a:rPr lang="en-US" sz="2400" b="1" dirty="0"/>
            </a:br>
            <a:r>
              <a:rPr lang="en-US" sz="1600" b="1" dirty="0"/>
              <a:t> </a:t>
            </a:r>
            <a:r>
              <a:rPr lang="en-US" sz="2400" b="1" dirty="0"/>
              <a:t>Air</a:t>
            </a:r>
            <a:r>
              <a:rPr lang="en-US" sz="2000" b="1" dirty="0"/>
              <a:t> ~ </a:t>
            </a:r>
            <a:r>
              <a:rPr lang="en-US" sz="2400" b="1" dirty="0"/>
              <a:t>340 m/s   Water</a:t>
            </a:r>
            <a:r>
              <a:rPr lang="en-US" sz="2000" b="1" dirty="0"/>
              <a:t> ~ </a:t>
            </a:r>
            <a:r>
              <a:rPr lang="en-US" sz="2400" b="1" dirty="0"/>
              <a:t>1,500 m/s   Wood</a:t>
            </a:r>
            <a:r>
              <a:rPr lang="en-US" sz="2000" b="1" dirty="0"/>
              <a:t> ~ </a:t>
            </a:r>
            <a:r>
              <a:rPr lang="en-US" sz="2400" b="1" dirty="0"/>
              <a:t>4,000 m/s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The closer the atoms within a substance</a:t>
            </a:r>
            <a:br>
              <a:rPr lang="en-US" sz="2400" b="1" i="1" dirty="0"/>
            </a:br>
            <a:r>
              <a:rPr lang="en-US" sz="2400" b="1" i="1" dirty="0"/>
              <a:t>the better the sound can travel.</a:t>
            </a:r>
          </a:p>
        </p:txBody>
      </p:sp>
      <p:pic>
        <p:nvPicPr>
          <p:cNvPr id="8196" name="Picture 4" descr="http://dev.physicslab.org/img/a271d8b5-4233-40fe-8623-8c873664996d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230759"/>
            <a:ext cx="4297680" cy="1112641"/>
          </a:xfrm>
          <a:prstGeom prst="rect">
            <a:avLst/>
          </a:prstGeom>
          <a:noFill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" y="3231977"/>
            <a:ext cx="3931920" cy="1111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 useBgFill="1">
        <p:nvSpPr>
          <p:cNvPr id="6" name="Rectangle 5"/>
          <p:cNvSpPr/>
          <p:nvPr/>
        </p:nvSpPr>
        <p:spPr>
          <a:xfrm>
            <a:off x="1143000" y="4724400"/>
            <a:ext cx="137160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7" name="Rectangle 6"/>
          <p:cNvSpPr/>
          <p:nvPr/>
        </p:nvSpPr>
        <p:spPr>
          <a:xfrm>
            <a:off x="4114800" y="4724400"/>
            <a:ext cx="160020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ectangle 7"/>
          <p:cNvSpPr/>
          <p:nvPr/>
        </p:nvSpPr>
        <p:spPr>
          <a:xfrm>
            <a:off x="7162800" y="4724400"/>
            <a:ext cx="160020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Characteristics of Sound Waves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991600" cy="506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i="1" dirty="0"/>
              <a:t>Sound wave can be described in terms of…</a:t>
            </a:r>
          </a:p>
          <a:p>
            <a:pPr>
              <a:spcBef>
                <a:spcPct val="50000"/>
              </a:spcBef>
            </a:pPr>
            <a:r>
              <a:rPr lang="en-US" sz="2400" b="1" u="sng" dirty="0"/>
              <a:t>Pitch</a:t>
            </a:r>
            <a:r>
              <a:rPr lang="en-US" sz="2400" b="1" dirty="0"/>
              <a:t> – Measures the frequency of a sound wave</a:t>
            </a:r>
          </a:p>
          <a:p>
            <a:pPr>
              <a:spcBef>
                <a:spcPct val="50000"/>
              </a:spcBef>
            </a:pPr>
            <a:r>
              <a:rPr lang="en-US" sz="2400" b="1" i="1" dirty="0"/>
              <a:t>Which of these waves</a:t>
            </a:r>
            <a:br>
              <a:rPr lang="en-US" sz="2400" b="1" i="1" dirty="0"/>
            </a:br>
            <a:r>
              <a:rPr lang="en-US" sz="2400" b="1" i="1" dirty="0"/>
              <a:t>has a higher pitch?</a:t>
            </a:r>
            <a:br>
              <a:rPr lang="en-US" sz="2400" b="1" i="1" dirty="0"/>
            </a:br>
            <a:endParaRPr lang="en-US" sz="2400" b="1" i="1" dirty="0"/>
          </a:p>
          <a:p>
            <a:pPr>
              <a:spcBef>
                <a:spcPct val="50000"/>
              </a:spcBef>
            </a:pPr>
            <a:r>
              <a:rPr lang="en-US" sz="2400" b="1" i="1" dirty="0"/>
              <a:t>Another variable is…</a:t>
            </a:r>
            <a:br>
              <a:rPr lang="en-US" sz="2400" b="1" i="1" dirty="0"/>
            </a:br>
            <a:r>
              <a:rPr lang="en-US" sz="2300" b="1" u="sng" dirty="0"/>
              <a:t>Loudness</a:t>
            </a:r>
            <a:r>
              <a:rPr lang="en-US" sz="2300" b="1" dirty="0"/>
              <a:t> – Measures the amplitude (energy) of a sound wave</a:t>
            </a:r>
            <a:endParaRPr lang="en-US" sz="2300" b="1" i="1" dirty="0"/>
          </a:p>
          <a:p>
            <a:pPr>
              <a:spcBef>
                <a:spcPct val="50000"/>
              </a:spcBef>
            </a:pPr>
            <a:r>
              <a:rPr lang="en-US" sz="2400" b="1" i="1" dirty="0"/>
              <a:t>Which of these waves</a:t>
            </a:r>
            <a:br>
              <a:rPr lang="en-US" sz="2400" b="1" i="1" dirty="0"/>
            </a:br>
            <a:r>
              <a:rPr lang="en-US" sz="2400" b="1" i="1" dirty="0"/>
              <a:t>is the loudest?</a:t>
            </a:r>
          </a:p>
          <a:p>
            <a:pPr>
              <a:spcBef>
                <a:spcPct val="50000"/>
              </a:spcBef>
            </a:pPr>
            <a:r>
              <a:rPr lang="en-US" sz="2400" b="1" i="1" dirty="0"/>
              <a:t>At what decibel can</a:t>
            </a:r>
            <a:br>
              <a:rPr lang="en-US" sz="2400" b="1" i="1" dirty="0"/>
            </a:br>
            <a:r>
              <a:rPr lang="en-US" sz="2400" b="1" i="1" dirty="0"/>
              <a:t>sound waves harm the human ear?</a:t>
            </a:r>
          </a:p>
        </p:txBody>
      </p:sp>
      <p:pic>
        <p:nvPicPr>
          <p:cNvPr id="5" name="Picture 7" descr="C15-04A-845813"/>
          <p:cNvPicPr>
            <a:picLocks noChangeAspect="1" noChangeArrowheads="1"/>
          </p:cNvPicPr>
          <p:nvPr/>
        </p:nvPicPr>
        <p:blipFill>
          <a:blip r:embed="rId3" cstate="print"/>
          <a:srcRect r="5769"/>
          <a:stretch>
            <a:fillRect/>
          </a:stretch>
        </p:blipFill>
        <p:spPr bwMode="auto">
          <a:xfrm>
            <a:off x="4038600" y="4419600"/>
            <a:ext cx="4876800" cy="1397518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2362200"/>
            <a:ext cx="486727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48125" y="4448175"/>
            <a:ext cx="4867275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267200" y="3200400"/>
            <a:ext cx="16002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086600" y="3474720"/>
            <a:ext cx="1600200" cy="237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5181600" y="4648200"/>
            <a:ext cx="9906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848600" y="4648200"/>
            <a:ext cx="9906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Sounds on the Move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i="1" dirty="0"/>
              <a:t>Ever notice how a siren screams as it’s approaching</a:t>
            </a:r>
            <a:br>
              <a:rPr lang="en-US" sz="2400" b="1" i="1" dirty="0"/>
            </a:br>
            <a:r>
              <a:rPr lang="en-US" sz="2400" b="1" i="1" dirty="0"/>
              <a:t>but then quickly drops as soon as it passes?</a:t>
            </a:r>
          </a:p>
          <a:p>
            <a:pPr>
              <a:spcBef>
                <a:spcPct val="50000"/>
              </a:spcBef>
            </a:pPr>
            <a:r>
              <a:rPr lang="en-US" sz="2400" b="1" u="sng" dirty="0"/>
              <a:t>Doppler Effect</a:t>
            </a:r>
            <a:r>
              <a:rPr lang="en-US" sz="2400" b="1" dirty="0"/>
              <a:t> – A change in</a:t>
            </a:r>
            <a:br>
              <a:rPr lang="en-US" sz="2400" b="1" dirty="0"/>
            </a:br>
            <a:r>
              <a:rPr lang="en-US" sz="2400" b="1" dirty="0"/>
              <a:t>pitch due to the compression</a:t>
            </a:r>
            <a:br>
              <a:rPr lang="en-US" sz="2400" b="1" dirty="0"/>
            </a:br>
            <a:r>
              <a:rPr lang="en-US" sz="2400" b="1" dirty="0"/>
              <a:t>of a moving sound wave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The velocity of the sound</a:t>
            </a:r>
            <a:br>
              <a:rPr lang="en-US" sz="2400" b="1" dirty="0"/>
            </a:br>
            <a:r>
              <a:rPr lang="en-US" sz="2400" b="1" dirty="0"/>
              <a:t>increases creating a shorter</a:t>
            </a:r>
            <a:br>
              <a:rPr lang="en-US" sz="2400" b="1" dirty="0"/>
            </a:br>
            <a:r>
              <a:rPr lang="en-US" sz="2400" b="1" dirty="0"/>
              <a:t>wavelength and higher frequency.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This effect is used by bats, radar detectors, and</a:t>
            </a:r>
            <a:br>
              <a:rPr lang="en-US" sz="2400" b="1" i="1" dirty="0"/>
            </a:br>
            <a:r>
              <a:rPr lang="en-US" sz="2400" b="1" i="1" dirty="0"/>
              <a:t>astronomers to tell the speed and direction of movement.</a:t>
            </a:r>
          </a:p>
        </p:txBody>
      </p:sp>
      <p:pic>
        <p:nvPicPr>
          <p:cNvPr id="5" name="Picture 7" descr="C15-06A-8458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2340860"/>
            <a:ext cx="3657600" cy="1926340"/>
          </a:xfrm>
          <a:prstGeom prst="rect">
            <a:avLst/>
          </a:prstGeom>
          <a:noFill/>
        </p:spPr>
      </p:pic>
      <p:pic>
        <p:nvPicPr>
          <p:cNvPr id="5122" name="Picture 2" descr="http://asset.emsofl.com/ONLINE%20CLASS/PhysLifeCD/_CDDAT/PhySci8/unit09/phschool.com/O2_act-1.gif"/>
          <p:cNvPicPr>
            <a:picLocks noChangeAspect="1" noChangeArrowheads="1"/>
          </p:cNvPicPr>
          <p:nvPr/>
        </p:nvPicPr>
        <p:blipFill>
          <a:blip r:embed="rId4" cstate="print"/>
          <a:srcRect t="12261"/>
          <a:stretch>
            <a:fillRect/>
          </a:stretch>
        </p:blipFill>
        <p:spPr bwMode="auto">
          <a:xfrm>
            <a:off x="5257800" y="2102684"/>
            <a:ext cx="3657600" cy="2393116"/>
          </a:xfrm>
          <a:prstGeom prst="rect">
            <a:avLst/>
          </a:prstGeom>
          <a:noFill/>
        </p:spPr>
      </p:pic>
      <p:pic>
        <p:nvPicPr>
          <p:cNvPr id="5124" name="Picture 4" descr="http://hyperphysics.phy-astr.gsu.edu/hbase/sound/imgsou/rad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800" y="2481260"/>
            <a:ext cx="3657600" cy="15573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Sound Beyond Limits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/>
              <a:t>Our range of human hearing is from 20 to 20,000 hertz.</a:t>
            </a:r>
          </a:p>
          <a:p>
            <a:pPr>
              <a:spcBef>
                <a:spcPct val="50000"/>
              </a:spcBef>
            </a:pPr>
            <a:r>
              <a:rPr lang="en-US" sz="2400" b="1" u="sng" dirty="0"/>
              <a:t>Ultrasound</a:t>
            </a:r>
            <a:r>
              <a:rPr lang="en-US" sz="2400" b="1" dirty="0"/>
              <a:t> – Sound waves above 20,000 Hz</a:t>
            </a:r>
          </a:p>
          <a:p>
            <a:pPr>
              <a:spcBef>
                <a:spcPct val="50000"/>
              </a:spcBef>
            </a:pPr>
            <a:endParaRPr lang="en-US" sz="2400" b="1" dirty="0"/>
          </a:p>
          <a:p>
            <a:pPr>
              <a:spcBef>
                <a:spcPct val="50000"/>
              </a:spcBef>
            </a:pPr>
            <a:r>
              <a:rPr lang="en-US" sz="2400" b="1" dirty="0"/>
              <a:t>These waves can be used</a:t>
            </a:r>
            <a:br>
              <a:rPr lang="en-US" sz="2400" b="1" dirty="0"/>
            </a:br>
            <a:r>
              <a:rPr lang="en-US" sz="2400" b="1" dirty="0"/>
              <a:t>for a variety of purposes</a:t>
            </a:r>
            <a:br>
              <a:rPr lang="en-US" sz="2400" b="1" dirty="0"/>
            </a:br>
            <a:r>
              <a:rPr lang="en-US" sz="2400" b="1" dirty="0"/>
              <a:t>including imaging and sonar.</a:t>
            </a:r>
          </a:p>
          <a:p>
            <a:pPr>
              <a:spcBef>
                <a:spcPct val="50000"/>
              </a:spcBef>
            </a:pPr>
            <a:endParaRPr lang="en-US" sz="2400" b="1" dirty="0"/>
          </a:p>
          <a:p>
            <a:pPr>
              <a:spcBef>
                <a:spcPct val="50000"/>
              </a:spcBef>
            </a:pPr>
            <a:r>
              <a:rPr lang="en-US" sz="2400" b="1" u="sng" dirty="0"/>
              <a:t>Infrasound</a:t>
            </a:r>
            <a:r>
              <a:rPr lang="en-US" sz="2400" b="1" dirty="0"/>
              <a:t> – Sound waves below 20 Hz</a:t>
            </a:r>
            <a:endParaRPr lang="en-US" sz="2400" b="1" u="sng" dirty="0"/>
          </a:p>
          <a:p>
            <a:pPr algn="ctr">
              <a:spcBef>
                <a:spcPct val="50000"/>
              </a:spcBef>
            </a:pPr>
            <a:r>
              <a:rPr lang="en-US" sz="2400" b="1" dirty="0"/>
              <a:t>These waves are often caused by natural causes.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Some people exposed to infrasound have complained about a sense of unease, discomfort, and supernatural forces.</a:t>
            </a:r>
          </a:p>
        </p:txBody>
      </p:sp>
      <p:pic>
        <p:nvPicPr>
          <p:cNvPr id="8" name="Picture 5" descr="Ultrasound Phot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2247900"/>
            <a:ext cx="3200400" cy="2400300"/>
          </a:xfrm>
          <a:prstGeom prst="rect">
            <a:avLst/>
          </a:prstGeom>
          <a:noFill/>
        </p:spPr>
      </p:pic>
      <p:pic>
        <p:nvPicPr>
          <p:cNvPr id="2050" name="Picture 2" descr="http://marinesciencetoday.com/wp-content/uploads/2009/05/seabed-sonar-mappin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2600" y="2209800"/>
            <a:ext cx="2468880" cy="2468880"/>
          </a:xfrm>
          <a:prstGeom prst="rect">
            <a:avLst/>
          </a:prstGeom>
          <a:noFill/>
        </p:spPr>
      </p:pic>
      <p:pic>
        <p:nvPicPr>
          <p:cNvPr id="2052" name="Picture 4" descr="http://meteor.uwo.ca/images/new/source%20of%20infrasound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39640" y="2209800"/>
            <a:ext cx="4023360" cy="2459272"/>
          </a:xfrm>
          <a:prstGeom prst="rect">
            <a:avLst/>
          </a:prstGeom>
          <a:noFill/>
        </p:spPr>
      </p:pic>
      <p:pic>
        <p:nvPicPr>
          <p:cNvPr id="2054" name="Picture 6" descr="http://www.rapidstheatre.com/event_upload/1318507327_2004_ghost_hunters_00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90160" y="2209800"/>
            <a:ext cx="3269136" cy="2468880"/>
          </a:xfrm>
          <a:prstGeom prst="rect">
            <a:avLst/>
          </a:prstGeom>
          <a:noFill/>
        </p:spPr>
      </p:pic>
      <p:sp>
        <p:nvSpPr>
          <p:cNvPr id="2" name="AutoShape 2" descr="http://www.google.com/url?sa=i&amp;source=images&amp;cd=&amp;docid=KqxSIRLfc7sY6M&amp;tbnid=gRPeV1JXcvB-4M:&amp;ved=0CAUQjBwwAA&amp;url=http%3A%2F%2F1.bp.blogspot.com%2F-ssjcyjVPzz0%2FTZbG1yRzmfI%2FAAAAAAAAAVU%2FVP3OIj-P07E%2Fs1600%2Felephant-6th-animal-with-the-loudest-sound.jpg&amp;ei=tzUuUfOUJ-LI0wHPzoHwCg&amp;psig=AFQjCNGTXnMqY3SkJmM5bs_AolE_ZaCg6w&amp;ust=1362069303753472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247900"/>
            <a:ext cx="3352800" cy="24140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Faster than Sound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i="1" dirty="0"/>
              <a:t>Can anything travel faster than the speed of sound?</a:t>
            </a:r>
          </a:p>
          <a:p>
            <a:pPr>
              <a:spcBef>
                <a:spcPct val="50000"/>
              </a:spcBef>
            </a:pPr>
            <a:r>
              <a:rPr lang="en-US" sz="2400" b="1" u="sng" dirty="0"/>
              <a:t>Supersonic</a:t>
            </a:r>
            <a:r>
              <a:rPr lang="en-US" sz="2400" b="1" dirty="0"/>
              <a:t> – Travel that exceeds the speed of sound</a:t>
            </a:r>
          </a:p>
          <a:p>
            <a:pPr>
              <a:spcBef>
                <a:spcPct val="50000"/>
              </a:spcBef>
            </a:pPr>
            <a:endParaRPr lang="en-US" sz="2400" b="1" dirty="0"/>
          </a:p>
          <a:p>
            <a:pPr>
              <a:spcBef>
                <a:spcPct val="50000"/>
              </a:spcBef>
            </a:pPr>
            <a:r>
              <a:rPr lang="en-US" sz="2400" b="1" dirty="0"/>
              <a:t> Mach 1 is ~340 m/s or</a:t>
            </a:r>
            <a:br>
              <a:rPr lang="en-US" sz="2400" b="1" i="1" dirty="0"/>
            </a:br>
            <a:r>
              <a:rPr lang="en-US" sz="2400" b="1" dirty="0"/>
              <a:t>  ~ 750 miles per hour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     This creates a</a:t>
            </a:r>
            <a:br>
              <a:rPr lang="en-US" sz="2400" b="1" dirty="0"/>
            </a:br>
            <a:r>
              <a:rPr lang="en-US" sz="2400" b="1" dirty="0"/>
              <a:t>       sonic boom</a:t>
            </a:r>
            <a:br>
              <a:rPr lang="en-US" sz="2400" b="1" dirty="0"/>
            </a:br>
            <a:r>
              <a:rPr lang="en-US" sz="2400" b="1" dirty="0"/>
              <a:t>    explosion of air!</a:t>
            </a:r>
          </a:p>
          <a:p>
            <a:pPr>
              <a:spcBef>
                <a:spcPct val="50000"/>
              </a:spcBef>
            </a:pPr>
            <a:r>
              <a:rPr lang="en-US" sz="2400" b="1" i="1" dirty="0"/>
              <a:t>   The whip is the first</a:t>
            </a:r>
            <a:br>
              <a:rPr lang="en-US" sz="2400" b="1" i="1" dirty="0"/>
            </a:br>
            <a:r>
              <a:rPr lang="en-US" sz="2400" b="1" i="1" dirty="0"/>
              <a:t>  man-made device that</a:t>
            </a:r>
            <a:br>
              <a:rPr lang="en-US" sz="2400" b="1" i="1" dirty="0"/>
            </a:br>
            <a:r>
              <a:rPr lang="en-US" sz="2400" b="1" i="1" dirty="0"/>
              <a:t>can break the sound barrier.</a:t>
            </a:r>
          </a:p>
        </p:txBody>
      </p:sp>
      <p:pic>
        <p:nvPicPr>
          <p:cNvPr id="4098" name="Picture 2" descr="http://upload.wikimedia.org/wikipedia/commons/5/5f/Supersonic_aircraft_breaking_sound_barri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2286000"/>
            <a:ext cx="4736592" cy="3383280"/>
          </a:xfrm>
          <a:prstGeom prst="rect">
            <a:avLst/>
          </a:prstGeom>
          <a:noFill/>
        </p:spPr>
      </p:pic>
      <p:pic>
        <p:nvPicPr>
          <p:cNvPr id="4100" name="Picture 4" descr="http://3.bp.blogspot.com/_HaOCKsuzxdY/SGlVT1t4LjI/AAAAAAAAAK4/qgVqg6z_btk/s320/whipcrack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0" y="3236595"/>
            <a:ext cx="4754880" cy="14116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8477</TotalTime>
  <Words>1106</Words>
  <Application>Microsoft Office PowerPoint</Application>
  <PresentationFormat>On-screen Show (4:3)</PresentationFormat>
  <Paragraphs>136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Cambria</vt:lpstr>
      <vt:lpstr>Comic Sans MS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The Barry Family</dc:creator>
  <cp:lastModifiedBy>John Canova</cp:lastModifiedBy>
  <cp:revision>567</cp:revision>
  <dcterms:created xsi:type="dcterms:W3CDTF">2006-12-31T19:29:28Z</dcterms:created>
  <dcterms:modified xsi:type="dcterms:W3CDTF">2022-03-03T01:14:54Z</dcterms:modified>
</cp:coreProperties>
</file>