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37" r:id="rId2"/>
    <p:sldId id="373" r:id="rId3"/>
    <p:sldId id="338" r:id="rId4"/>
    <p:sldId id="374" r:id="rId5"/>
    <p:sldId id="375" r:id="rId6"/>
    <p:sldId id="376" r:id="rId7"/>
    <p:sldId id="377" r:id="rId8"/>
    <p:sldId id="370" r:id="rId9"/>
    <p:sldId id="378" r:id="rId10"/>
    <p:sldId id="382" r:id="rId11"/>
    <p:sldId id="389" r:id="rId12"/>
    <p:sldId id="390" r:id="rId13"/>
    <p:sldId id="391" r:id="rId14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FF91"/>
    <a:srgbClr val="C7FFAB"/>
    <a:srgbClr val="B4B4E6"/>
    <a:srgbClr val="99FFCC"/>
    <a:srgbClr val="00CCFF"/>
    <a:srgbClr val="33CC33"/>
    <a:srgbClr val="DAFFFF"/>
    <a:srgbClr val="0099FF"/>
    <a:srgbClr val="0099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4017" autoAdjust="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33C6F300-AC87-49C5-89F4-079884956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9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325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838" y="3330575"/>
            <a:ext cx="68167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fld id="{8520CA14-E370-40E3-A3E2-59698502A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460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4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5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6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7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8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9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10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83FE-747A-4E19-96B3-096DEA8196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FBA7-040D-40A4-B4B5-99588CD9CB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60E02-43ED-4724-93AA-24BCD49E90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F0E2-FDF2-40DB-84B1-082C56378F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65F6E-4B2E-4D63-B503-9D39781FD4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BCEBF-548D-4FAD-BE9B-FA2AA3D7F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3D33-668C-40B4-BD89-AB6D2F9CC7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44D74-FEC0-4D7C-B869-C954326217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BFA86-7AAD-43BD-BD0A-70FA7F98D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8371-6215-42E9-9129-AF7D283A0C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1FDC0-45E5-48A2-8373-3F19AEF089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FA96-5463-4D92-8E60-C48B5E73C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FF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130F109-9120-4E28-905B-8F2F29F2F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phet.colorado.edu/en/simulation/travoltag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32-33a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Static Electricity</a:t>
            </a:r>
          </a:p>
        </p:txBody>
      </p:sp>
      <p:sp>
        <p:nvSpPr>
          <p:cNvPr id="2" name="AutoShape 2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314" name="Picture 2" descr="http://www.k12.hi.us/~kealaint/projects/Spring09Projects/period2/images/staticelectric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0"/>
            <a:ext cx="6705600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4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Behavior of Charged Particles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/>
              <a:t>Charged particles are either positively or negatively charged and we know that if two charges are brought close to each other…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Opposites Attract</a:t>
            </a:r>
            <a:br>
              <a:rPr lang="en-US" sz="2400" b="1" dirty="0"/>
            </a:br>
            <a:r>
              <a:rPr lang="en-US" sz="2400" b="1" dirty="0"/>
              <a:t>        and</a:t>
            </a:r>
            <a:br>
              <a:rPr lang="en-US" sz="2400" b="1" dirty="0"/>
            </a:br>
            <a:r>
              <a:rPr lang="en-US" sz="2400" b="1" dirty="0"/>
              <a:t>Like Charges Repel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Within the atom</a:t>
            </a:r>
            <a:br>
              <a:rPr lang="en-US" sz="2400" b="1" dirty="0"/>
            </a:br>
            <a:r>
              <a:rPr lang="en-US" sz="2400" b="1" dirty="0"/>
              <a:t>there are…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Protons</a:t>
            </a:r>
            <a:r>
              <a:rPr lang="en-US" sz="2400" b="1" dirty="0"/>
              <a:t> – Positively charged</a:t>
            </a:r>
            <a:br>
              <a:rPr lang="en-US" sz="2400" b="1" dirty="0"/>
            </a:br>
            <a:r>
              <a:rPr lang="en-US" sz="2400" b="1" dirty="0"/>
              <a:t>particles which identify an element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Electrons</a:t>
            </a:r>
            <a:r>
              <a:rPr lang="en-US" sz="2400" b="1" dirty="0"/>
              <a:t> – Negatively charged	 </a:t>
            </a:r>
            <a:r>
              <a:rPr lang="en-US" sz="2400" b="1" i="1" dirty="0"/>
              <a:t>Which subatomic</a:t>
            </a:r>
            <a:br>
              <a:rPr lang="en-US" sz="2400" b="1" dirty="0"/>
            </a:br>
            <a:r>
              <a:rPr lang="en-US" sz="2400" b="1" dirty="0"/>
              <a:t>particles which cause bonding		</a:t>
            </a:r>
            <a:r>
              <a:rPr lang="en-US" sz="2400" b="1" i="1" dirty="0"/>
              <a:t>particle is missing?</a:t>
            </a:r>
            <a:endParaRPr lang="en-US" sz="2400" b="1" i="1" u="sng" dirty="0"/>
          </a:p>
        </p:txBody>
      </p:sp>
      <p:pic>
        <p:nvPicPr>
          <p:cNvPr id="3074" name="Picture 2" descr="http://jovasquez.blogspot.com/2010_08_01_archive.htm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14600"/>
            <a:ext cx="2600325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" name="Rectangle 1"/>
          <p:cNvSpPr/>
          <p:nvPr/>
        </p:nvSpPr>
        <p:spPr>
          <a:xfrm>
            <a:off x="5486400" y="5638800"/>
            <a:ext cx="3322046" cy="106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562600" y="2143125"/>
            <a:ext cx="319087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9" name="Rectangle 8"/>
          <p:cNvSpPr/>
          <p:nvPr/>
        </p:nvSpPr>
        <p:spPr>
          <a:xfrm>
            <a:off x="7086600" y="2057400"/>
            <a:ext cx="1981200" cy="3581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Charging Objects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Have you ever collected a static charge of electricity?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Static Electricity</a:t>
            </a:r>
            <a:r>
              <a:rPr lang="en-US" sz="2400" b="1" dirty="0"/>
              <a:t> – The build up of electrons within or upon an object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Which objects are</a:t>
            </a:r>
            <a:br>
              <a:rPr lang="en-US" sz="2400" b="1" i="1" dirty="0"/>
            </a:br>
            <a:r>
              <a:rPr lang="en-US" sz="2400" b="1" i="1" dirty="0"/>
              <a:t>charged in this image?</a:t>
            </a: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The balloons are</a:t>
            </a:r>
            <a:br>
              <a:rPr lang="en-US" sz="2400" b="1" i="1" dirty="0"/>
            </a:br>
            <a:r>
              <a:rPr lang="en-US" sz="2400" b="1" i="1" dirty="0"/>
              <a:t>charged but the</a:t>
            </a:r>
            <a:br>
              <a:rPr lang="en-US" sz="2400" b="1" i="1" dirty="0"/>
            </a:br>
            <a:r>
              <a:rPr lang="en-US" sz="2400" b="1" i="1" dirty="0"/>
              <a:t>woman is not!</a:t>
            </a:r>
            <a:br>
              <a:rPr lang="en-US" sz="2400" b="1" i="1" dirty="0"/>
            </a:br>
            <a:endParaRPr lang="en-US" sz="2400" b="1" i="1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Charged Objects</a:t>
            </a:r>
            <a:r>
              <a:rPr lang="en-US" sz="2400" b="1" dirty="0"/>
              <a:t> – Have excess or shortage of electrons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How does an object become positively charged?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You can’t </a:t>
            </a:r>
            <a:r>
              <a:rPr lang="en-US" sz="1600" b="1" i="1" dirty="0"/>
              <a:t>easily</a:t>
            </a:r>
            <a:r>
              <a:rPr lang="en-US" sz="2400" b="1" i="1" dirty="0"/>
              <a:t> change the number of protons!</a:t>
            </a:r>
          </a:p>
        </p:txBody>
      </p:sp>
      <p:pic>
        <p:nvPicPr>
          <p:cNvPr id="11266" name="Picture 2" descr="http://farm4.staticflickr.com/3412/3470989981_9cf358855e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62200"/>
            <a:ext cx="3657600" cy="2743200"/>
          </a:xfrm>
          <a:prstGeom prst="rect">
            <a:avLst/>
          </a:prstGeom>
          <a:noFill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2362200"/>
            <a:ext cx="229078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http://theodoregray.com/PeriodicTable/Samples/079.15/s12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362200"/>
            <a:ext cx="2743200" cy="2743200"/>
          </a:xfrm>
          <a:prstGeom prst="rect">
            <a:avLst/>
          </a:prstGeom>
          <a:noFill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2362200"/>
            <a:ext cx="507682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33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What is Electricity?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Electricity is the flow of electrons.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Some materials block the flow of electricity,</a:t>
            </a:r>
            <a:br>
              <a:rPr lang="en-US" sz="2400" b="1" i="1" dirty="0"/>
            </a:br>
            <a:r>
              <a:rPr lang="en-US" sz="2400" b="1" i="1" dirty="0"/>
              <a:t>while others allow electricity to flow easily</a:t>
            </a:r>
            <a:r>
              <a:rPr lang="en-US" sz="2400" b="1" dirty="0"/>
              <a:t>.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Insulators</a:t>
            </a:r>
            <a:r>
              <a:rPr lang="en-US" sz="2400" b="1" dirty="0"/>
              <a:t> – Prevent electron flow</a:t>
            </a:r>
            <a:endParaRPr lang="en-US" sz="2400" b="1" u="sng" dirty="0"/>
          </a:p>
          <a:p>
            <a:pPr>
              <a:spcBef>
                <a:spcPct val="50000"/>
              </a:spcBef>
            </a:pPr>
            <a:r>
              <a:rPr lang="en-US" sz="2400" b="1" dirty="0"/>
              <a:t>Ex: wood, rubber, glass, pure water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Conductors</a:t>
            </a:r>
            <a:r>
              <a:rPr lang="en-US" sz="2400" b="1" dirty="0"/>
              <a:t> – Allow electron flow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Ex: metal, graphite, earth, salt water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Which are the conductors &amp; insulators in a light bulb?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The filament and screw cap are conductors.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The glass housing is an insulator.</a:t>
            </a:r>
          </a:p>
        </p:txBody>
      </p:sp>
      <p:sp useBgFill="1">
        <p:nvSpPr>
          <p:cNvPr id="4" name="Rectangle 3"/>
          <p:cNvSpPr/>
          <p:nvPr/>
        </p:nvSpPr>
        <p:spPr>
          <a:xfrm>
            <a:off x="838200" y="3276600"/>
            <a:ext cx="4953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838200" y="4343400"/>
            <a:ext cx="5257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Objec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809874"/>
            <a:ext cx="126682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3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Detecting Charged Particles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Electroscope</a:t>
            </a:r>
            <a:r>
              <a:rPr lang="en-US" sz="2400" b="1" dirty="0"/>
              <a:t> – Device used to detect charged items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When the leaves are uncharged</a:t>
            </a:r>
            <a:br>
              <a:rPr lang="en-US" sz="2400" b="1" i="1" dirty="0"/>
            </a:br>
            <a:r>
              <a:rPr lang="en-US" sz="2400" b="1" i="1" dirty="0"/>
              <a:t>they lay flat but…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When a charged object is</a:t>
            </a:r>
            <a:br>
              <a:rPr lang="en-US" sz="2400" b="1" i="1" dirty="0"/>
            </a:br>
            <a:r>
              <a:rPr lang="en-US" sz="2400" b="1" i="1" dirty="0"/>
              <a:t>introduced, the leaves repel.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    This is because</a:t>
            </a:r>
            <a:br>
              <a:rPr lang="en-US" sz="2400" b="1" i="1" dirty="0"/>
            </a:br>
            <a:r>
              <a:rPr lang="en-US" sz="2400" b="1" i="1" dirty="0"/>
              <a:t>opposite charges attract</a:t>
            </a:r>
            <a:br>
              <a:rPr lang="en-US" sz="2400" b="1" i="1" dirty="0"/>
            </a:br>
            <a:r>
              <a:rPr lang="en-US" sz="2400" b="1" i="1" dirty="0"/>
              <a:t> and like charges repel.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The only question is… are the</a:t>
            </a:r>
            <a:br>
              <a:rPr lang="en-US" sz="2400" b="1" i="1" dirty="0"/>
            </a:br>
            <a:r>
              <a:rPr lang="en-US" sz="2400" b="1" i="1" dirty="0"/>
              <a:t>leaves both positive or negative?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With an electroscope it is difficult to tell!</a:t>
            </a:r>
          </a:p>
        </p:txBody>
      </p:sp>
      <p:pic>
        <p:nvPicPr>
          <p:cNvPr id="7" name="Picture 8" descr="ch20resource_scn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828800"/>
            <a:ext cx="2874701" cy="3657600"/>
          </a:xfrm>
          <a:prstGeom prst="rect">
            <a:avLst/>
          </a:prstGeom>
          <a:noFill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 l="3636"/>
          <a:stretch>
            <a:fillRect/>
          </a:stretch>
        </p:blipFill>
        <p:spPr bwMode="auto">
          <a:xfrm>
            <a:off x="5410200" y="1828800"/>
            <a:ext cx="318474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4" name="Rectangle 13"/>
          <p:cNvSpPr/>
          <p:nvPr/>
        </p:nvSpPr>
        <p:spPr>
          <a:xfrm>
            <a:off x="7239000" y="1676400"/>
            <a:ext cx="1752600" cy="388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Types of Charging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/>
              <a:t>The transfer of electrons is accomplished by the </a:t>
            </a:r>
            <a:br>
              <a:rPr lang="en-US" sz="2400" b="1" i="1" dirty="0"/>
            </a:br>
            <a:r>
              <a:rPr lang="en-US" sz="2400" b="1" dirty="0"/>
              <a:t>Three Methods of Charging:</a:t>
            </a:r>
            <a:endParaRPr lang="en-US" sz="2400" b="1" i="1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Friction</a:t>
            </a:r>
            <a:r>
              <a:rPr lang="en-US" sz="2400" b="1" dirty="0"/>
              <a:t> – Rubbing two objects</a:t>
            </a:r>
            <a:br>
              <a:rPr lang="en-US" sz="2400" b="1" dirty="0"/>
            </a:br>
            <a:r>
              <a:rPr lang="en-US" sz="2400" b="1" dirty="0"/>
              <a:t>together; wool and rubber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Which object is giving electrons?</a:t>
            </a:r>
            <a:br>
              <a:rPr lang="en-US" sz="2400" b="1" i="1" dirty="0"/>
            </a:br>
            <a:r>
              <a:rPr lang="en-US" sz="2400" b="1" i="1" dirty="0"/>
              <a:t>Which is collecting the electrons?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Conduction</a:t>
            </a:r>
            <a:r>
              <a:rPr lang="en-US" sz="2400" b="1" dirty="0"/>
              <a:t> – Charging by direct</a:t>
            </a:r>
            <a:br>
              <a:rPr lang="en-US" sz="2400" b="1" dirty="0"/>
            </a:br>
            <a:r>
              <a:rPr lang="en-US" sz="2400" b="1" dirty="0"/>
              <a:t>contact between two objects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Induction</a:t>
            </a:r>
            <a:r>
              <a:rPr lang="en-US" sz="2400" b="1" dirty="0"/>
              <a:t> – Charging an object</a:t>
            </a:r>
            <a:br>
              <a:rPr lang="en-US" sz="2400" b="1" dirty="0"/>
            </a:br>
            <a:r>
              <a:rPr lang="en-US" sz="2400" b="1" dirty="0"/>
              <a:t>without direct contact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Can you describe each step in charging these globes?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1" y="2285999"/>
            <a:ext cx="3581400" cy="185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7466" y="2286000"/>
            <a:ext cx="338413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4114800"/>
            <a:ext cx="396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http://imgs.inkfrog.com/pix/moenpux/Plasma-1216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13425" y="1981199"/>
            <a:ext cx="2720975" cy="34370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01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Lightning Crashes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A lightning bolt provides a great example of charging!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First, rain drops pass through the</a:t>
            </a:r>
            <a:br>
              <a:rPr lang="en-US" sz="2400" b="1" i="1" dirty="0"/>
            </a:br>
            <a:r>
              <a:rPr lang="en-US" sz="2400" b="1" i="1" dirty="0"/>
              <a:t>clouds charging them by… Friction.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When the charge is great enough,</a:t>
            </a:r>
            <a:br>
              <a:rPr lang="en-US" sz="2400" b="1" i="1" dirty="0"/>
            </a:br>
            <a:r>
              <a:rPr lang="en-US" sz="2400" b="1" i="1" dirty="0"/>
              <a:t>a bolt of lightning jumps to a</a:t>
            </a:r>
            <a:br>
              <a:rPr lang="en-US" sz="2400" b="1" i="1" dirty="0"/>
            </a:br>
            <a:r>
              <a:rPr lang="en-US" sz="2400" b="1" i="1" dirty="0"/>
              <a:t>conductor such as a tree.</a:t>
            </a:r>
            <a:br>
              <a:rPr lang="en-US" sz="2400" b="1" i="1" dirty="0"/>
            </a:br>
            <a:r>
              <a:rPr lang="en-US" sz="2400" b="1" i="1" dirty="0"/>
              <a:t>This tree is charged by… Induction.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Lastly, the charge is grounded as</a:t>
            </a:r>
            <a:br>
              <a:rPr lang="en-US" sz="2400" b="1" i="1" dirty="0"/>
            </a:br>
            <a:r>
              <a:rPr lang="en-US" sz="2400" b="1" i="1" dirty="0"/>
              <a:t>it travels through the tree and</a:t>
            </a:r>
            <a:br>
              <a:rPr lang="en-US" sz="2400" b="1" i="1" dirty="0"/>
            </a:br>
            <a:r>
              <a:rPr lang="en-US" sz="2400" b="1" i="1" dirty="0"/>
              <a:t>down into the earth.</a:t>
            </a:r>
            <a:br>
              <a:rPr lang="en-US" sz="2400" b="1" i="1" dirty="0"/>
            </a:br>
            <a:r>
              <a:rPr lang="en-US" sz="2400" b="1" i="1" dirty="0"/>
              <a:t>The earth is charged by… Conduction.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Why do houses need lightning rods but cars do not?</a:t>
            </a:r>
          </a:p>
        </p:txBody>
      </p:sp>
      <p:pic>
        <p:nvPicPr>
          <p:cNvPr id="3074" name="Picture 2" descr="http://upload.wikimedia.org/wikipedia/commons/b/b1/Lightning_hits_tre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226" y="1882775"/>
            <a:ext cx="3052374" cy="39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ngm.nationalgeographic.com/wallpaper/img/2012/08/05-horizontal-cloud-to-cloud-lightning_1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780" y="2819400"/>
            <a:ext cx="3077633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6" name="Rectangle 5"/>
          <p:cNvSpPr/>
          <p:nvPr/>
        </p:nvSpPr>
        <p:spPr>
          <a:xfrm>
            <a:off x="4038600" y="2209800"/>
            <a:ext cx="1828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/>
          <p:cNvSpPr/>
          <p:nvPr/>
        </p:nvSpPr>
        <p:spPr>
          <a:xfrm>
            <a:off x="4038600" y="3850689"/>
            <a:ext cx="1828800" cy="492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4114800" y="5486400"/>
            <a:ext cx="1828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 descr="http://www.craftprc.com/image/motorcycle%20and%20car%20%20lightning%20%20Large%20Web%20vie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4"/>
          <a:stretch/>
        </p:blipFill>
        <p:spPr bwMode="auto">
          <a:xfrm>
            <a:off x="5943600" y="2317750"/>
            <a:ext cx="2990670" cy="324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39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32-33b</a:t>
            </a:r>
          </a:p>
          <a:p>
            <a:pPr algn="ctr">
              <a:defRPr/>
            </a:pPr>
            <a:r>
              <a:rPr lang="en-US" sz="6000" b="1" spc="-80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Electric Fields &amp; Forces</a:t>
            </a:r>
          </a:p>
        </p:txBody>
      </p:sp>
      <p:sp>
        <p:nvSpPr>
          <p:cNvPr id="2" name="AutoShape 2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 descr="http://www.google.com/url?sa=i&amp;source=images&amp;cd=&amp;docid=wW9DMAqt9aR8VM&amp;tbnid=j-BA8JBBoV7_DM:&amp;ved=0CAUQjBwwADgm&amp;url=http%3A%2F%2Fblog.coolibar.com%2Fwp-content%2Fuploads%2F2011%2F10%2FUV-Spectrum-1024x561.jpg&amp;ei=RwglUfS3DrKo0AGW94DoBg&amp;psig=AFQjCNHu3j6-WPnziF96ULqvsOFeQoTsQA&amp;ust=1361467847291506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9004" y="2133600"/>
            <a:ext cx="6110996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4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Understanding Electric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There are four different types of forces -</a:t>
            </a:r>
            <a:br>
              <a:rPr lang="en-US" sz="2400" b="1" i="1" dirty="0"/>
            </a:br>
            <a:r>
              <a:rPr lang="en-US" sz="2400" b="1" i="1" dirty="0"/>
              <a:t>Strong force, Weak force, Gravitational Force and…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Electric Force</a:t>
            </a:r>
            <a:r>
              <a:rPr lang="en-US" sz="2400" b="1" dirty="0"/>
              <a:t> – The attractive</a:t>
            </a:r>
            <a:br>
              <a:rPr lang="en-US" sz="2400" b="1" dirty="0"/>
            </a:br>
            <a:r>
              <a:rPr lang="en-US" sz="2400" b="1" dirty="0"/>
              <a:t>or repulsive force between two</a:t>
            </a:r>
            <a:br>
              <a:rPr lang="en-US" sz="2400" b="1" dirty="0"/>
            </a:br>
            <a:r>
              <a:rPr lang="en-US" sz="2400" b="1" dirty="0"/>
              <a:t>charged particles (in </a:t>
            </a:r>
            <a:r>
              <a:rPr lang="en-US" sz="2400" b="1" dirty="0" err="1"/>
              <a:t>Newtons</a:t>
            </a:r>
            <a:r>
              <a:rPr lang="en-US" sz="2400" b="1" dirty="0"/>
              <a:t>)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What is a major difference</a:t>
            </a:r>
            <a:br>
              <a:rPr lang="en-US" sz="2400" b="1" i="1" dirty="0"/>
            </a:br>
            <a:r>
              <a:rPr lang="en-US" sz="2400" b="1" i="1" dirty="0"/>
              <a:t>between gravitational and</a:t>
            </a:r>
            <a:br>
              <a:rPr lang="en-US" sz="2400" b="1" i="1" dirty="0"/>
            </a:br>
            <a:r>
              <a:rPr lang="en-US" sz="2400" b="1" i="1" dirty="0"/>
              <a:t>     electric forces?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Which two variables influence</a:t>
            </a:r>
            <a:br>
              <a:rPr lang="en-US" sz="2400" b="1" i="1" dirty="0"/>
            </a:br>
            <a:r>
              <a:rPr lang="en-US" sz="2400" b="1" i="1" dirty="0"/>
              <a:t>the strength of the force is between charged particles?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strength of the charges (q measured in Coulombs)</a:t>
            </a:r>
            <a:br>
              <a:rPr lang="en-US" sz="2400" b="1" dirty="0"/>
            </a:br>
            <a:r>
              <a:rPr lang="en-US" sz="2400" b="1" dirty="0"/>
              <a:t>and the distance between them (d measured in meters)</a:t>
            </a:r>
            <a:br>
              <a:rPr lang="en-US" sz="2400" b="1" dirty="0"/>
            </a:br>
            <a:r>
              <a:rPr lang="en-US" sz="2400" b="1" dirty="0"/>
              <a:t>affects the electric force.</a:t>
            </a:r>
          </a:p>
        </p:txBody>
      </p:sp>
      <p:pic>
        <p:nvPicPr>
          <p:cNvPr id="9218" name="Picture 2" descr="http://www.ph.unimelb.edu.au/~dnj/teaching/160mag/4forcesnatur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79405"/>
            <a:ext cx="3962399" cy="2749795"/>
          </a:xfrm>
          <a:prstGeom prst="rect">
            <a:avLst/>
          </a:prstGeom>
          <a:noFill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667000"/>
            <a:ext cx="3840480" cy="1482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2667000"/>
            <a:ext cx="3840480" cy="159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566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Measuring Electric Forces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/>
              <a:t> What gives an object more</a:t>
            </a:r>
            <a:br>
              <a:rPr lang="en-US" sz="2400" b="1" i="1" dirty="0"/>
            </a:br>
            <a:r>
              <a:rPr lang="en-US" sz="2400" b="1" i="1" dirty="0"/>
              <a:t>gravitational potential energy?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In which direction does the</a:t>
            </a:r>
            <a:br>
              <a:rPr lang="en-US" sz="2400" b="1" i="1" dirty="0"/>
            </a:br>
            <a:r>
              <a:rPr lang="en-US" sz="2400" b="1" i="1" dirty="0"/>
              <a:t>   object want to move?</a:t>
            </a:r>
            <a:br>
              <a:rPr lang="en-US" sz="2400" b="1" i="1" dirty="0"/>
            </a:br>
            <a:endParaRPr lang="en-US" sz="2400" b="1" i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What gives a particle more</a:t>
            </a:r>
            <a:br>
              <a:rPr lang="en-US" sz="2400" b="1" i="1" dirty="0"/>
            </a:br>
            <a:r>
              <a:rPr lang="en-US" sz="2400" b="1" i="1" dirty="0"/>
              <a:t> electric potential energy?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In which direction does the</a:t>
            </a:r>
            <a:br>
              <a:rPr lang="en-US" sz="2400" b="1" i="1" dirty="0"/>
            </a:br>
            <a:r>
              <a:rPr lang="en-US" sz="2400" b="1" i="1" dirty="0"/>
              <a:t>  particle want to move?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Which of these charged particles has the most energy?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Why do these charged particles have </a:t>
            </a:r>
            <a:br>
              <a:rPr lang="en-US" sz="2400" b="1" i="1" dirty="0"/>
            </a:br>
            <a:r>
              <a:rPr lang="en-US" sz="2400" b="1" i="1" dirty="0"/>
              <a:t>the same amount of force acting upon them?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b="13941"/>
          <a:stretch>
            <a:fillRect/>
          </a:stretch>
        </p:blipFill>
        <p:spPr bwMode="auto">
          <a:xfrm>
            <a:off x="4861560" y="1295400"/>
            <a:ext cx="4206240" cy="1803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286125"/>
            <a:ext cx="38004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295400"/>
            <a:ext cx="29051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3257550"/>
            <a:ext cx="29241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566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Within an Electric Field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15400" cy="485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Electric Field (</a:t>
            </a:r>
            <a:r>
              <a:rPr lang="en-US" sz="2400" b="1" u="sng" dirty="0">
                <a:latin typeface="Brush Script MT" pitchFamily="66" charset="0"/>
              </a:rPr>
              <a:t>E</a:t>
            </a:r>
            <a:r>
              <a:rPr lang="en-US" sz="2400" b="1" u="sng" dirty="0"/>
              <a:t>)</a:t>
            </a:r>
            <a:r>
              <a:rPr lang="en-US" sz="2400" b="1" dirty="0"/>
              <a:t> – A region between two charged plates in which the sum of attractive</a:t>
            </a:r>
            <a:br>
              <a:rPr lang="en-US" sz="2400" b="1" dirty="0"/>
            </a:br>
            <a:r>
              <a:rPr lang="en-US" sz="2400" b="1" dirty="0"/>
              <a:t>and repulsive forces is equal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Which of these particles</a:t>
            </a:r>
            <a:br>
              <a:rPr lang="en-US" sz="2400" b="1" i="1" dirty="0"/>
            </a:br>
            <a:r>
              <a:rPr lang="en-US" sz="2400" b="1" i="1" dirty="0"/>
              <a:t>has a greater repulsion force?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Particle A – A little attractive &amp; a large repulsive force</a:t>
            </a:r>
            <a:br>
              <a:rPr lang="en-US" sz="2400" b="1" dirty="0"/>
            </a:br>
            <a:r>
              <a:rPr lang="en-US" sz="2400" b="1" dirty="0"/>
              <a:t>Particle B – A large attractive &amp; a little repulsive force</a:t>
            </a:r>
          </a:p>
          <a:p>
            <a:pPr algn="ctr">
              <a:spcBef>
                <a:spcPct val="50000"/>
              </a:spcBef>
            </a:pPr>
            <a:r>
              <a:rPr lang="en-US" sz="2300" b="1" i="1" dirty="0"/>
              <a:t>What’s the strength of this electric field if both charged particles (0.00008 C) experience a total force of 0.144 N?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Brush Script MT" pitchFamily="66" charset="0"/>
              </a:rPr>
              <a:t>E</a:t>
            </a:r>
            <a:r>
              <a:rPr lang="en-US" sz="2400" b="1" dirty="0"/>
              <a:t> = </a:t>
            </a:r>
            <a:r>
              <a:rPr lang="en-US" sz="2400" b="1" u="sng" dirty="0"/>
              <a:t>F</a:t>
            </a:r>
            <a:r>
              <a:rPr lang="en-US" sz="2400" b="1" dirty="0"/>
              <a:t>	 	    </a:t>
            </a:r>
            <a:r>
              <a:rPr lang="en-US" sz="2400" b="1" dirty="0">
                <a:latin typeface="Brush Script MT" pitchFamily="66" charset="0"/>
              </a:rPr>
              <a:t>E</a:t>
            </a:r>
            <a:r>
              <a:rPr lang="en-US" sz="2400" b="1" dirty="0"/>
              <a:t> = </a:t>
            </a:r>
            <a:r>
              <a:rPr lang="en-US" sz="2400" b="1" u="sng" dirty="0"/>
              <a:t>0.144 N</a:t>
            </a:r>
            <a:r>
              <a:rPr lang="en-US" sz="2400" b="1" dirty="0"/>
              <a:t>  		</a:t>
            </a:r>
            <a:r>
              <a:rPr lang="en-US" sz="2400" b="1" dirty="0">
                <a:latin typeface="Brush Script MT" pitchFamily="66" charset="0"/>
              </a:rPr>
              <a:t> E</a:t>
            </a:r>
            <a:r>
              <a:rPr lang="en-US" sz="2400" b="1" dirty="0"/>
              <a:t> = 1,800 N/C</a:t>
            </a:r>
            <a:br>
              <a:rPr lang="en-US" sz="2400" b="1" dirty="0"/>
            </a:br>
            <a:r>
              <a:rPr lang="en-US" sz="2400" b="1" dirty="0"/>
              <a:t>     q	    	        0.00008 C</a:t>
            </a:r>
          </a:p>
        </p:txBody>
      </p:sp>
      <p:pic>
        <p:nvPicPr>
          <p:cNvPr id="1105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2075" y="1676400"/>
            <a:ext cx="3895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3" name="Rectangle 12"/>
          <p:cNvSpPr/>
          <p:nvPr/>
        </p:nvSpPr>
        <p:spPr>
          <a:xfrm>
            <a:off x="2286000" y="5181600"/>
            <a:ext cx="2590800" cy="838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57800" y="2133600"/>
            <a:ext cx="838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/>
          <p:cNvSpPr/>
          <p:nvPr/>
        </p:nvSpPr>
        <p:spPr>
          <a:xfrm>
            <a:off x="5676900" y="5181600"/>
            <a:ext cx="2590800" cy="838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2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Forces, Work &amp; Energy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Voltage</a:t>
            </a:r>
            <a:r>
              <a:rPr lang="en-US" sz="2400" b="1" dirty="0"/>
              <a:t> = Electric potential difference</a:t>
            </a:r>
            <a:endParaRPr lang="en-US" sz="2400" b="1" u="sng" dirty="0"/>
          </a:p>
          <a:p>
            <a:pPr>
              <a:spcBef>
                <a:spcPct val="50000"/>
              </a:spcBef>
            </a:pPr>
            <a:r>
              <a:rPr lang="en-US" sz="2400" b="1" dirty="0"/>
              <a:t>     V = </a:t>
            </a:r>
            <a:r>
              <a:rPr lang="en-US" sz="2400" b="1" dirty="0">
                <a:latin typeface="Brush Script MT" pitchFamily="66" charset="0"/>
              </a:rPr>
              <a:t>E </a:t>
            </a:r>
            <a:r>
              <a:rPr lang="en-US" sz="2400" b="1" dirty="0"/>
              <a:t> d (distance)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 What is the voltage of 0.00002 C</a:t>
            </a:r>
            <a:br>
              <a:rPr lang="en-US" sz="2400" b="1" i="1" dirty="0"/>
            </a:br>
            <a:r>
              <a:rPr lang="en-US" sz="2400" b="1" i="1" dirty="0"/>
              <a:t> charge that is raised 0.0042 m in</a:t>
            </a:r>
            <a:br>
              <a:rPr lang="en-US" sz="2400" b="1" i="1" dirty="0"/>
            </a:br>
            <a:r>
              <a:rPr lang="en-US" sz="2400" b="1" i="1" dirty="0"/>
              <a:t>   an electric field of 1430 N/C?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   V </a:t>
            </a:r>
            <a:r>
              <a:rPr lang="en-US" sz="2400" b="1"/>
              <a:t>= 1430 </a:t>
            </a:r>
            <a:r>
              <a:rPr lang="en-US" sz="2400" b="1" dirty="0"/>
              <a:t>N/C (0.0042 m)		     Voltage = 6 V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So how much work can it accomplish when it moves down?</a:t>
            </a:r>
            <a:r>
              <a:rPr lang="en-US" sz="2400" b="1" dirty="0"/>
              <a:t> 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V = </a:t>
            </a:r>
            <a:r>
              <a:rPr lang="en-US" sz="2400" b="1" u="sng" dirty="0"/>
              <a:t>W</a:t>
            </a:r>
            <a:r>
              <a:rPr lang="en-US" sz="2400" b="1" dirty="0"/>
              <a:t>	   6 V = ___</a:t>
            </a:r>
            <a:r>
              <a:rPr lang="en-US" sz="2400" b="1" u="sng" dirty="0"/>
              <a:t>W</a:t>
            </a:r>
            <a:r>
              <a:rPr lang="en-US" sz="2400" b="1" dirty="0"/>
              <a:t>___	    W = 0.00012 J</a:t>
            </a:r>
            <a:br>
              <a:rPr lang="en-US" sz="2400" b="1" dirty="0"/>
            </a:br>
            <a:r>
              <a:rPr lang="en-US" sz="2400" b="1" dirty="0"/>
              <a:t>      q		   0.00002 C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How much energy does it need to raise it back up again?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0.00012 J because work is equal to the change in energy!</a:t>
            </a:r>
          </a:p>
        </p:txBody>
      </p:sp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425" y="1657350"/>
            <a:ext cx="29241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6475" y="1676400"/>
            <a:ext cx="29051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9" name="Rectangle 8"/>
          <p:cNvSpPr/>
          <p:nvPr/>
        </p:nvSpPr>
        <p:spPr>
          <a:xfrm>
            <a:off x="6143625" y="3505200"/>
            <a:ext cx="2543175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2133600" y="4648200"/>
            <a:ext cx="6629400" cy="838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/>
          <p:cNvSpPr/>
          <p:nvPr/>
        </p:nvSpPr>
        <p:spPr>
          <a:xfrm>
            <a:off x="2209800" y="1720306"/>
            <a:ext cx="1600200" cy="4894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2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What is the voltage for a</a:t>
            </a:r>
            <a:br>
              <a:rPr lang="en-US" sz="2400" b="1" dirty="0"/>
            </a:br>
            <a:r>
              <a:rPr lang="en-US" sz="2400" b="1" dirty="0"/>
              <a:t>test charge of 0.000052 C</a:t>
            </a:r>
            <a:br>
              <a:rPr lang="en-US" sz="2400" b="1" dirty="0"/>
            </a:br>
            <a:r>
              <a:rPr lang="en-US" sz="2400" b="1" dirty="0"/>
              <a:t>if the electric field is</a:t>
            </a:r>
            <a:br>
              <a:rPr lang="en-US" sz="2400" b="1" dirty="0"/>
            </a:br>
            <a:r>
              <a:rPr lang="en-US" sz="2400" b="1" dirty="0"/>
              <a:t>1,800 N/C and the distance</a:t>
            </a:r>
            <a:br>
              <a:rPr lang="en-US" sz="2400" b="1" dirty="0"/>
            </a:br>
            <a:r>
              <a:rPr lang="en-US" sz="2400" b="1" dirty="0"/>
              <a:t>it will travel is 1.5 meters?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V = </a:t>
            </a:r>
            <a:r>
              <a:rPr lang="en-US" sz="2400" b="1" dirty="0">
                <a:latin typeface="Brush Script MT" pitchFamily="66" charset="0"/>
              </a:rPr>
              <a:t>E </a:t>
            </a:r>
            <a:r>
              <a:rPr lang="en-US" sz="2400" b="1" dirty="0"/>
              <a:t>d	V = 1,800 N/C (1.5m)	     V = 2,700 Volts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How much work must be done to raise this test charge 1.5 meters above the negatively charged plate?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V = </a:t>
            </a:r>
            <a:r>
              <a:rPr lang="en-US" sz="2400" b="1" u="sng" dirty="0"/>
              <a:t>W</a:t>
            </a:r>
            <a:r>
              <a:rPr lang="en-US" sz="2400" b="1" dirty="0"/>
              <a:t>	2,700 V = ____</a:t>
            </a:r>
            <a:r>
              <a:rPr lang="en-US" sz="2400" b="1" u="sng" dirty="0"/>
              <a:t>W</a:t>
            </a:r>
            <a:r>
              <a:rPr lang="en-US" sz="2400" b="1" dirty="0"/>
              <a:t>____	      W = 0.14 J</a:t>
            </a:r>
            <a:br>
              <a:rPr lang="en-US" sz="2400" b="1" u="sng" dirty="0"/>
            </a:br>
            <a:r>
              <a:rPr lang="en-US" sz="2400" b="1" dirty="0"/>
              <a:t>      q		      0.000052 C		</a:t>
            </a:r>
          </a:p>
        </p:txBody>
      </p:sp>
      <p:sp useBgFill="1">
        <p:nvSpPr>
          <p:cNvPr id="13" name="Rectangle 12"/>
          <p:cNvSpPr/>
          <p:nvPr/>
        </p:nvSpPr>
        <p:spPr>
          <a:xfrm>
            <a:off x="1524000" y="3200400"/>
            <a:ext cx="4038600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1371600"/>
            <a:ext cx="39147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5" y="1371600"/>
            <a:ext cx="39147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6" name="Rectangle 15"/>
          <p:cNvSpPr/>
          <p:nvPr/>
        </p:nvSpPr>
        <p:spPr>
          <a:xfrm>
            <a:off x="5791200" y="3200400"/>
            <a:ext cx="3124200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7" name="Rectangle 16"/>
          <p:cNvSpPr/>
          <p:nvPr/>
        </p:nvSpPr>
        <p:spPr>
          <a:xfrm>
            <a:off x="1905000" y="4648200"/>
            <a:ext cx="3810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5943600" y="4648200"/>
            <a:ext cx="2819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2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0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10753</TotalTime>
  <Words>1008</Words>
  <Application>Microsoft Office PowerPoint</Application>
  <PresentationFormat>On-screen Show (4:3)</PresentationFormat>
  <Paragraphs>94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Brush Script MT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The Barry Family</dc:creator>
  <cp:lastModifiedBy>John Canova</cp:lastModifiedBy>
  <cp:revision>754</cp:revision>
  <cp:lastPrinted>2013-03-15T15:56:41Z</cp:lastPrinted>
  <dcterms:created xsi:type="dcterms:W3CDTF">2006-12-31T19:29:28Z</dcterms:created>
  <dcterms:modified xsi:type="dcterms:W3CDTF">2022-04-05T00:52:53Z</dcterms:modified>
</cp:coreProperties>
</file>