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9296400" cy="7010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029075" cy="350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267325" y="0"/>
            <a:ext cx="4029075" cy="350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6" name="Google Shape;16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7" name="Google Shape;167;p11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5" name="Google Shape;1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2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11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5" name="Google Shape;18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13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7" name="Google Shape;19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14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13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9" name="Google Shape;2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15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14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16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15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0" name="Google Shape;2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Google Shape;231;p17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16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0" name="Google Shape;24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18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9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17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8" name="Google Shape;24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p19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18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8" name="Google Shape;2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9" name="Google Shape;259;p20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19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1" name="Google Shape;27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2" name="Google Shape;272;p21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0" name="Google Shape;28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1" name="Google Shape;281;p22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21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9" name="Google Shape;28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0" name="Google Shape;290;p23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4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22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1" name="Google Shape;30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2" name="Google Shape;302;p24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5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23</a:t>
            </a:fld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4" name="Google Shape;3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5" name="Google Shape;315;p25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Chapter 34-35a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Current Electricity</a:t>
            </a:r>
            <a:endParaRPr/>
          </a:p>
        </p:txBody>
      </p:sp>
      <p:sp>
        <p:nvSpPr>
          <p:cNvPr id="95" name="Google Shape;95;p14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6" name="Google Shape;96;p14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/>
          <p:nvPr/>
        </p:nvSpPr>
        <p:spPr>
          <a:xfrm>
            <a:off x="215900" y="158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7" name="Google Shape;97;p14" descr="http://www.resistors-and-diodes-and-picchips-oh-my.co.uk/wp-content/uploads/2011/03/electricity-monster.jpg"/>
          <p:cNvPicPr preferRelativeResize="0"/>
          <p:nvPr/>
        </p:nvPicPr>
        <p:blipFill rotWithShape="1">
          <a:blip r:embed="rId3">
            <a:alphaModFix/>
          </a:blip>
          <a:srcRect t="-1905" b="1905"/>
          <a:stretch/>
        </p:blipFill>
        <p:spPr>
          <a:xfrm>
            <a:off x="2295797" y="2057400"/>
            <a:ext cx="4552405" cy="4663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Types of Electricity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152400" y="1219200"/>
            <a:ext cx="8839200" cy="5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Static electricity is… An accumulation of electrons.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Current Electricity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The flow of electrons from a higher potential (concentration) to a lower potential.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From which end does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electricity run in a battery?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runs from negative to positive.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how does a battery work?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</a:t>
            </a:r>
            <a:r>
              <a:rPr lang="en-US" sz="2400" b="1" i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difference</a:t>
            </a: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in electrons offers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</a:t>
            </a:r>
            <a:r>
              <a:rPr lang="en-US" sz="2400" b="1" i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potential</a:t>
            </a: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to create an electric current.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 when does the battery die?</a:t>
            </a:r>
            <a:endParaRPr/>
          </a:p>
          <a:p>
            <a:pPr marL="0" marR="0" lvl="0" indent="0" algn="ctr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Batteries die when there isn’t a potential difference.</a:t>
            </a:r>
            <a:endParaRPr/>
          </a:p>
        </p:txBody>
      </p:sp>
      <p:sp>
        <p:nvSpPr>
          <p:cNvPr id="105" name="Google Shape;105;p15"/>
          <p:cNvSpPr/>
          <p:nvPr/>
        </p:nvSpPr>
        <p:spPr>
          <a:xfrm>
            <a:off x="3962400" y="1310640"/>
            <a:ext cx="4953000" cy="36576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5660" y="2971800"/>
            <a:ext cx="863434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3167" y="2971800"/>
            <a:ext cx="863433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/>
          <p:nvPr/>
        </p:nvSpPr>
        <p:spPr>
          <a:xfrm>
            <a:off x="6291860" y="3048000"/>
            <a:ext cx="2013940" cy="1930143"/>
          </a:xfrm>
          <a:prstGeom prst="arc">
            <a:avLst>
              <a:gd name="adj1" fmla="val 16200000"/>
              <a:gd name="adj2" fmla="val 5530156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stealth" w="lg" len="lg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9" name="Google Shape;10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43142" y="2619572"/>
            <a:ext cx="1726358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43143" y="2590800"/>
            <a:ext cx="1726883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43142" y="2619572"/>
            <a:ext cx="1726883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Types of Current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52400" y="1219200"/>
            <a:ext cx="88392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Thomas Edison said the best option for electricity was…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Direct Current (DC)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Electrons flow in one direction;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Batteries use chemicals to create a potential difference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However there was another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scientist who said the best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option for electricity was…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Alternating Current (AC)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Electrons vibrate back &amp; forth;</a:t>
            </a:r>
            <a:b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Homes in the U.S. use 120 volt AC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Alternating current is more common because it is more powerful and can be transferred over long distances.</a:t>
            </a:r>
            <a:endParaRPr/>
          </a:p>
        </p:txBody>
      </p:sp>
      <p:pic>
        <p:nvPicPr>
          <p:cNvPr id="119" name="Google Shape;119;p16" descr="Pictu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6859" y="2667000"/>
            <a:ext cx="2156541" cy="256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Pictur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6858" y="2667000"/>
            <a:ext cx="2156541" cy="256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 descr="http://www.bigbrownboxblog.com.au/wp-content/uploads/2012/02/AC-DC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38800" y="2667000"/>
            <a:ext cx="2666999" cy="256032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/>
          <p:nvPr/>
        </p:nvSpPr>
        <p:spPr>
          <a:xfrm>
            <a:off x="5638800" y="4419600"/>
            <a:ext cx="2666999" cy="80772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6800587" y="4168140"/>
            <a:ext cx="1318341" cy="40386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4" name="Google Shape;124;p16" descr="http://www.aecom.com/deployedfiles/Internet/Capabilities/Environment/Markets/Cropped_iStock_000003058682Medium_electric%20power%20lines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29199" y="2667000"/>
            <a:ext cx="3886200" cy="1999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Electric Current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152400" y="1219200"/>
            <a:ext cx="8839200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Scientists often compare the flow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of electrons to the flow of water.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Voltage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The 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potential difference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which pushes electrons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(water pressure)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Current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The amount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of electrons transferred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(amount of water)</a:t>
            </a: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Resistance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Converts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electrical energy to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heat, light or motion </a:t>
            </a: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(work)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There’s a higher resistance when the wire is thinner,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longer, hotter, or just a poor conductor.</a:t>
            </a:r>
            <a:endParaRPr/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2768" y="2743200"/>
            <a:ext cx="4981575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Comparing Electrical Flow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152400" y="1219200"/>
            <a:ext cx="8839200" cy="540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Describe the Voltage, Current, and Power for these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waterfalls using the water-electricity analogy.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High Voltage,		High Current,		       Voltage, Current &amp; Power</a:t>
            </a:r>
            <a:br>
              <a:rPr lang="en-US" sz="1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1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Low Current/Power	Low Voltage/Power	             are all High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could be used to cause resistance in these images?</a:t>
            </a:r>
            <a:endParaRPr/>
          </a:p>
        </p:txBody>
      </p:sp>
      <p:pic>
        <p:nvPicPr>
          <p:cNvPr id="140" name="Google Shape;140;p18" descr="http://sargosis.com/wp-content/uploads/2011/10/power-waterfalls.jpg"/>
          <p:cNvPicPr preferRelativeResize="0"/>
          <p:nvPr/>
        </p:nvPicPr>
        <p:blipFill rotWithShape="1">
          <a:blip r:embed="rId3">
            <a:alphaModFix/>
          </a:blip>
          <a:srcRect b="9317"/>
          <a:stretch/>
        </p:blipFill>
        <p:spPr>
          <a:xfrm>
            <a:off x="94488" y="2057400"/>
            <a:ext cx="8973312" cy="3178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Calculating Electric Current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76200" y="1219200"/>
            <a:ext cx="8991600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Ohm’s Law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  Voltage  =  Current  x  Resistance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V      =     I               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(volts)     (amperes)   (ohms or Ω)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terminals of a 120 V battery are connected with a copper wire which has a resistance of 3 Ω.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much electricity flows through the wire?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120 volts = I (3 Ω)		I = 40 amps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That’s enough amps to kill a person!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an electric buzzer was attached to this circuit creating a resistance of 24 Ω, what would be the current?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120 volts = I (24 Ω)		I = 5 amps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Electrical Power and Energy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student leaves his headlights on as he runs into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school late. The lights draw 3 amps from the car’s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 V battery. How much power is used?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Electrical Power (Watts) = Current x Voltage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 = 3 amps ∙ 12 volts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 = 36 watts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much energy is used if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 leaves the lights on for 7 hours?</a:t>
            </a: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Electrical Energy (Joules) = Power x time (s)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 = 36 watts ∙ 25,200 seconds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 = 907,200 Joules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152400" y="1219200"/>
            <a:ext cx="8839200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1,200 W hair dryer is being used which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draws 10 amps from the wall outlet.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Calculate the resistance of the hair dryer.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 = I R       P = I V       E = P t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1200 W = 10 amps V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 = 120 volts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120 V = 10 amps R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 = 12 Ω</a:t>
            </a: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1200 watt hair dryer has a resistance of 12 ohms.</a:t>
            </a: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2" name="Google Shape;162;p21" descr="http://www.voltage-converter-transformers.com/images/products-small/COAIR%20IONIC%20HAIR%20DRY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0971" y="3048000"/>
            <a:ext cx="26670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 descr="http://www.computerclipart.com/computer_clipart_images/young_woman_with_flowing_hair_in_profile_0515-1003-2917-0422_SMU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90500" y="3505200"/>
            <a:ext cx="2730198" cy="1920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Chapter 34-35b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Simple Circuits</a:t>
            </a:r>
            <a:endParaRPr/>
          </a:p>
        </p:txBody>
      </p:sp>
      <p:sp>
        <p:nvSpPr>
          <p:cNvPr id="170" name="Google Shape;170;p22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1" name="Google Shape;171;p22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/>
          <p:nvPr/>
        </p:nvSpPr>
        <p:spPr>
          <a:xfrm>
            <a:off x="215900" y="158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2" name="Google Shape;172;p22" descr="Pictorial Drawing of a Circui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0186" y="2133599"/>
            <a:ext cx="7621814" cy="458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Electrons Flow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152400" y="1219200"/>
            <a:ext cx="8839200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Circuit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A path which electricity can flow along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Schematic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A design for an electrical system</a:t>
            </a:r>
            <a:endParaRPr sz="2400" b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While both terms are used interchangeably,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is easy to see the value of a schematic.</a:t>
            </a:r>
            <a:endParaRPr sz="2400" b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endParaRPr sz="18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these is easier to read?</a:t>
            </a:r>
            <a:endParaRPr/>
          </a:p>
        </p:txBody>
      </p:sp>
      <p:pic>
        <p:nvPicPr>
          <p:cNvPr id="180" name="Google Shape;180;p23" descr="http://home.comcast.net/~g.e.dunn/ST120/pictoria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00" y="3185942"/>
            <a:ext cx="4230477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6777" y="3185950"/>
            <a:ext cx="4634223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 descr="http://www.diyhifisupply.com/files/imagecache/product/pictures/ld-stereo-mk2-insid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04025" y="3196580"/>
            <a:ext cx="3600450" cy="2721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Circuit Symbols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152400" y="1219200"/>
            <a:ext cx="8839200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elements of a circuit are given universal symbols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 they can be understood in any language.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Conductor (wire)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DC Battery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AC Power Source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 Switch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(open/broken stops e</a:t>
            </a:r>
            <a:r>
              <a:rPr lang="en-US" sz="2400" b="1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endParaRPr/>
          </a:p>
        </p:txBody>
      </p:sp>
      <p:pic>
        <p:nvPicPr>
          <p:cNvPr id="190" name="Google Shape;19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800" y="2169852"/>
            <a:ext cx="2517732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4"/>
          <p:cNvSpPr/>
          <p:nvPr/>
        </p:nvSpPr>
        <p:spPr>
          <a:xfrm>
            <a:off x="5181600" y="2103120"/>
            <a:ext cx="274320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2" name="Google Shape;192;p24"/>
          <p:cNvSpPr/>
          <p:nvPr/>
        </p:nvSpPr>
        <p:spPr>
          <a:xfrm>
            <a:off x="5181600" y="3093720"/>
            <a:ext cx="274320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3" name="Google Shape;193;p24"/>
          <p:cNvSpPr/>
          <p:nvPr/>
        </p:nvSpPr>
        <p:spPr>
          <a:xfrm>
            <a:off x="5181600" y="4160520"/>
            <a:ext cx="274320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4" name="Google Shape;194;p24"/>
          <p:cNvSpPr/>
          <p:nvPr/>
        </p:nvSpPr>
        <p:spPr>
          <a:xfrm>
            <a:off x="5181600" y="5227320"/>
            <a:ext cx="274320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Circuit Symbols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Google Shape;201;p25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There can be several purposes for creating a circuit.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 Resistor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</a:t>
            </a: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(creates heat)</a:t>
            </a: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Capacitor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(stores energy)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Electric Motor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</a:t>
            </a: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(creates motion)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Light Bulb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(creates light)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these are found in a PS4?</a:t>
            </a:r>
            <a:endParaRPr/>
          </a:p>
        </p:txBody>
      </p:sp>
      <p:pic>
        <p:nvPicPr>
          <p:cNvPr id="202" name="Google Shape;20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0" y="1752600"/>
            <a:ext cx="267989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5"/>
          <p:cNvSpPr/>
          <p:nvPr/>
        </p:nvSpPr>
        <p:spPr>
          <a:xfrm>
            <a:off x="5074920" y="1752600"/>
            <a:ext cx="292608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4" name="Google Shape;204;p25"/>
          <p:cNvSpPr/>
          <p:nvPr/>
        </p:nvSpPr>
        <p:spPr>
          <a:xfrm>
            <a:off x="5074920" y="2743200"/>
            <a:ext cx="292608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5" name="Google Shape;205;p25"/>
          <p:cNvSpPr/>
          <p:nvPr/>
        </p:nvSpPr>
        <p:spPr>
          <a:xfrm>
            <a:off x="5074920" y="3810000"/>
            <a:ext cx="292608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6" name="Google Shape;206;p25"/>
          <p:cNvSpPr/>
          <p:nvPr/>
        </p:nvSpPr>
        <p:spPr>
          <a:xfrm>
            <a:off x="5074920" y="4876800"/>
            <a:ext cx="2926080" cy="1295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Circuit Symbols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3" name="Google Shape;213;p26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Some devices are there for safety.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Circuit Breaker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(switches off if overheated)</a:t>
            </a: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   Fuse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(breaks if overheated)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Ammeter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(measures current)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Voltmeter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(measures voltage)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is more deadly – high voltage or high current?</a:t>
            </a:r>
            <a:endParaRPr/>
          </a:p>
        </p:txBody>
      </p:sp>
      <p:pic>
        <p:nvPicPr>
          <p:cNvPr id="214" name="Google Shape;21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0200" y="2057400"/>
            <a:ext cx="256166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6"/>
          <p:cNvSpPr/>
          <p:nvPr/>
        </p:nvSpPr>
        <p:spPr>
          <a:xfrm>
            <a:off x="5105400" y="1905000"/>
            <a:ext cx="292608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6" name="Google Shape;216;p26"/>
          <p:cNvSpPr/>
          <p:nvPr/>
        </p:nvSpPr>
        <p:spPr>
          <a:xfrm>
            <a:off x="5105400" y="2895600"/>
            <a:ext cx="292608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7" name="Google Shape;217;p26"/>
          <p:cNvSpPr/>
          <p:nvPr/>
        </p:nvSpPr>
        <p:spPr>
          <a:xfrm>
            <a:off x="5105400" y="3962400"/>
            <a:ext cx="2926080" cy="109728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8" name="Google Shape;218;p26"/>
          <p:cNvSpPr/>
          <p:nvPr/>
        </p:nvSpPr>
        <p:spPr>
          <a:xfrm>
            <a:off x="5105400" y="5029200"/>
            <a:ext cx="2926080" cy="1295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Circuit Design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5" name="Google Shape;225;p27"/>
          <p:cNvSpPr txBox="1"/>
          <p:nvPr/>
        </p:nvSpPr>
        <p:spPr>
          <a:xfrm>
            <a:off x="152400" y="1219200"/>
            <a:ext cx="8839200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There are two primary types of circuits…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Series Circuit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Electricity flows in one direction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Lights are dimmer and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one bulb goes out,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they all go out!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Parallel Circuit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Electricity branches off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Lights are brighter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one bulb doesn’t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affect the others.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advantage of a series circuit?</a:t>
            </a:r>
            <a:endParaRPr/>
          </a:p>
        </p:txBody>
      </p:sp>
      <p:pic>
        <p:nvPicPr>
          <p:cNvPr id="226" name="Google Shape;22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5454" y="2286000"/>
            <a:ext cx="5119946" cy="173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53006" y="4587240"/>
            <a:ext cx="4557594" cy="1737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Creating Circuits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152400" y="1219200"/>
            <a:ext cx="8839200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How would this image below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represented in a schematic?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				  </a:t>
            </a: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Just like this!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				   or like this!</a:t>
            </a:r>
            <a:endParaRPr/>
          </a:p>
        </p:txBody>
      </p:sp>
      <p:pic>
        <p:nvPicPr>
          <p:cNvPr id="235" name="Google Shape;23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6194" y="2651760"/>
            <a:ext cx="3619206" cy="3291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276" y="2651750"/>
            <a:ext cx="4317236" cy="29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95900" y="2651760"/>
            <a:ext cx="3619500" cy="329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4" name="Google Shape;244;p29"/>
          <p:cNvSpPr txBox="1"/>
          <p:nvPr/>
        </p:nvSpPr>
        <p:spPr>
          <a:xfrm>
            <a:off x="152400" y="1219200"/>
            <a:ext cx="8839200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Draw a schematic using a battery, a fuse, a switch,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a single light bulb which is in series with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two other light bulbs that are in parallel.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light bulb could burn out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shut down the entire circuit?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light bulb could burn out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without affecting the others?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this a schematic most likely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for use in a home or automobile?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Remember that electricity has to have a clear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path from one terminal to the next in order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for the electrons to flow.</a:t>
            </a:r>
            <a:endParaRPr/>
          </a:p>
        </p:txBody>
      </p:sp>
      <p:pic>
        <p:nvPicPr>
          <p:cNvPr id="245" name="Google Shape;245;p29"/>
          <p:cNvPicPr preferRelativeResize="0"/>
          <p:nvPr/>
        </p:nvPicPr>
        <p:blipFill rotWithShape="1">
          <a:blip r:embed="rId3">
            <a:alphaModFix/>
          </a:blip>
          <a:srcRect l="7788" t="3846" b="7691"/>
          <a:stretch/>
        </p:blipFill>
        <p:spPr>
          <a:xfrm>
            <a:off x="5420139" y="2743200"/>
            <a:ext cx="3571461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/>
          <p:nvPr/>
        </p:nvSpPr>
        <p:spPr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Chapter 34-35c</a:t>
            </a:r>
            <a:endParaRPr sz="4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Calculating Circuits</a:t>
            </a:r>
            <a:endParaRPr/>
          </a:p>
        </p:txBody>
      </p:sp>
      <p:sp>
        <p:nvSpPr>
          <p:cNvPr id="252" name="Google Shape;252;p30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3" name="Google Shape;253;p30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/>
          <p:nvPr/>
        </p:nvSpPr>
        <p:spPr>
          <a:xfrm>
            <a:off x="215900" y="158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4" name="Google Shape;254;p30" descr="http://4.bp.blogspot.com/_00KAacxtpEM/Rkq67HqTh1I/AAAAAAAABHE/IGg4DdpWgvo/s400/117006403751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133600"/>
            <a:ext cx="2828925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0" descr="iron-man-3-movie-wiki-4919.jpg (1280×1024)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9000" y="2133600"/>
            <a:ext cx="51435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1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Electricity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2" name="Google Shape;262;p31"/>
          <p:cNvSpPr txBox="1"/>
          <p:nvPr/>
        </p:nvSpPr>
        <p:spPr>
          <a:xfrm>
            <a:off x="152400" y="1219200"/>
            <a:ext cx="8839200" cy="542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potential difference?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Let’s take a look inside a 9V battery.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negative terminal has a surplus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of electrons which flow to other side.</a:t>
            </a:r>
            <a:endParaRPr/>
          </a:p>
          <a:p>
            <a:pPr marL="0" marR="0" lvl="0" indent="0" algn="l" rtl="0">
              <a:spcBef>
                <a:spcPts val="115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Until… There isn’t a potential difference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happens if you just connect a battery’s terminals?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It gets really hot!    </a:t>
            </a: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why?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Without resistance or a limiting path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the electrons would be pushed very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quickly from one end to the other.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Resistance limits the current as it does work.</a:t>
            </a:r>
            <a:endParaRPr/>
          </a:p>
        </p:txBody>
      </p:sp>
      <p:pic>
        <p:nvPicPr>
          <p:cNvPr id="263" name="Google Shape;263;p31"/>
          <p:cNvPicPr preferRelativeResize="0"/>
          <p:nvPr/>
        </p:nvPicPr>
        <p:blipFill rotWithShape="1">
          <a:blip r:embed="rId3">
            <a:alphaModFix/>
          </a:blip>
          <a:srcRect b="14050"/>
          <a:stretch/>
        </p:blipFill>
        <p:spPr>
          <a:xfrm>
            <a:off x="6019801" y="4267200"/>
            <a:ext cx="2901461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1382" y="1722120"/>
            <a:ext cx="1318218" cy="201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49382" y="1722120"/>
            <a:ext cx="1318218" cy="201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0" y="1722120"/>
            <a:ext cx="1318218" cy="201168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1"/>
          <p:cNvSpPr/>
          <p:nvPr/>
        </p:nvSpPr>
        <p:spPr>
          <a:xfrm>
            <a:off x="1219200" y="3124200"/>
            <a:ext cx="4800600" cy="54864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8" name="Google Shape;268;p31"/>
          <p:cNvSpPr/>
          <p:nvPr/>
        </p:nvSpPr>
        <p:spPr>
          <a:xfrm>
            <a:off x="3657600" y="4251960"/>
            <a:ext cx="1828800" cy="54864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Calculating Circuits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5" name="Google Shape;275;p32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Using Ohm’s Law we can find the voltage,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current and resistance for a simple circuit…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 = I R	9V = I (4.5 Ω)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= 2 amps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what if it’s a series circuit?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Equivalent Resistance (series)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R = 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…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9V = I (4.5 Ω + 4.5 Ω)</a:t>
            </a: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 I = 1 amp</a:t>
            </a:r>
            <a:endParaRPr/>
          </a:p>
        </p:txBody>
      </p:sp>
      <p:pic>
        <p:nvPicPr>
          <p:cNvPr id="276" name="Google Shape;27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6162" y="2057400"/>
            <a:ext cx="3126719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8681" y="4419600"/>
            <a:ext cx="3126719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3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Resistance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4" name="Google Shape;284;p33"/>
          <p:cNvSpPr txBox="1"/>
          <p:nvPr/>
        </p:nvSpPr>
        <p:spPr>
          <a:xfrm>
            <a:off x="152400" y="1219200"/>
            <a:ext cx="8839200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Remember how the lights in a series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circuit are significantly dimmer?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Voltage Drop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The “push” decreases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it goes through resistors in series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Current and resistance are constant.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voltage drop across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one of these lights?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 = I R	V = 1 amp (4.5)	  Voltage Drop = 4.5 volts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voltage drop across both light bulbs?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It’s 9 V because the total voltage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through the circuit remains constant.</a:t>
            </a:r>
            <a:endParaRPr sz="2400" b="1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5" name="Google Shape;28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4327" y="2057400"/>
            <a:ext cx="3117273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3"/>
          <p:cNvSpPr/>
          <p:nvPr/>
        </p:nvSpPr>
        <p:spPr>
          <a:xfrm>
            <a:off x="1676400" y="4480560"/>
            <a:ext cx="7162800" cy="54864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Calculating Circuits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3" name="Google Shape;293;p34"/>
          <p:cNvSpPr txBox="1"/>
          <p:nvPr/>
        </p:nvSpPr>
        <p:spPr>
          <a:xfrm>
            <a:off x="152400" y="1219200"/>
            <a:ext cx="8839200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 what if it’s a parallel circuit?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Equivalent Resistance (parallel)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…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R </a:t>
            </a:r>
            <a:r>
              <a:rPr lang="en-US" sz="1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en-US" sz="1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 V = I ∙ 1/  _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_ + _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_  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    4.5    4.5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 V = I (2.25)	   I = 4 amps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Remember that the lights in parallel are brighter?</a:t>
            </a:r>
            <a:b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That means that the voltage and resistance are constant but the current splits in a parallel circuit.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What’s the current through one bulb?   2 amps	</a:t>
            </a:r>
            <a:endParaRPr/>
          </a:p>
        </p:txBody>
      </p:sp>
      <p:sp>
        <p:nvSpPr>
          <p:cNvPr id="294" name="Google Shape;294;p34"/>
          <p:cNvSpPr/>
          <p:nvPr/>
        </p:nvSpPr>
        <p:spPr>
          <a:xfrm>
            <a:off x="3672840" y="3200400"/>
            <a:ext cx="365760" cy="822960"/>
          </a:xfrm>
          <a:prstGeom prst="arc">
            <a:avLst>
              <a:gd name="adj1" fmla="val 16200000"/>
              <a:gd name="adj2" fmla="val 52859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5" name="Google Shape;295;p34"/>
          <p:cNvSpPr/>
          <p:nvPr/>
        </p:nvSpPr>
        <p:spPr>
          <a:xfrm flipH="1">
            <a:off x="2225040" y="3200400"/>
            <a:ext cx="365760" cy="822960"/>
          </a:xfrm>
          <a:prstGeom prst="arc">
            <a:avLst>
              <a:gd name="adj1" fmla="val 16200000"/>
              <a:gd name="adj2" fmla="val 52859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6" name="Google Shape;296;p34"/>
          <p:cNvSpPr/>
          <p:nvPr/>
        </p:nvSpPr>
        <p:spPr>
          <a:xfrm>
            <a:off x="2971800" y="4114800"/>
            <a:ext cx="2194560" cy="533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7" name="Google Shape;297;p34"/>
          <p:cNvSpPr/>
          <p:nvPr/>
        </p:nvSpPr>
        <p:spPr>
          <a:xfrm>
            <a:off x="6705600" y="6019800"/>
            <a:ext cx="1737360" cy="533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98" name="Google Shape;29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7400" y="2057400"/>
            <a:ext cx="3162300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5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5" name="Google Shape;305;p35"/>
          <p:cNvSpPr txBox="1"/>
          <p:nvPr/>
        </p:nvSpPr>
        <p:spPr>
          <a:xfrm>
            <a:off x="152400" y="1219200"/>
            <a:ext cx="8839200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much current is running through this circuit?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 = I R   9V = I (5Ω + 10Ω + 3Ω)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= 0.5 amps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much does the voltage drop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over the first two resistors?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 = 0.5 amps (15 Ω)	  V = 7.5 volts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much current runs through this circuit?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 V = I ∙ 1/ _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_ + _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_ + _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_ 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         5      5  </a:t>
            </a:r>
            <a:r>
              <a:rPr lang="en-US" sz="2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10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 V = I (2 Ω)	     I = 4.5 amps</a:t>
            </a:r>
            <a:endParaRPr/>
          </a:p>
          <a:p>
            <a:pPr marL="0" marR="0" lvl="0" indent="0" algn="l" rtl="0">
              <a:spcBef>
                <a:spcPts val="115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 is the least amount of current?</a:t>
            </a:r>
            <a:endParaRPr/>
          </a:p>
        </p:txBody>
      </p:sp>
      <p:sp>
        <p:nvSpPr>
          <p:cNvPr id="306" name="Google Shape;306;p35"/>
          <p:cNvSpPr/>
          <p:nvPr/>
        </p:nvSpPr>
        <p:spPr>
          <a:xfrm>
            <a:off x="4572000" y="4800600"/>
            <a:ext cx="365760" cy="822960"/>
          </a:xfrm>
          <a:prstGeom prst="arc">
            <a:avLst>
              <a:gd name="adj1" fmla="val 16200000"/>
              <a:gd name="adj2" fmla="val 52859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7" name="Google Shape;307;p35"/>
          <p:cNvSpPr/>
          <p:nvPr/>
        </p:nvSpPr>
        <p:spPr>
          <a:xfrm flipH="1">
            <a:off x="2209800" y="4800600"/>
            <a:ext cx="365760" cy="822960"/>
          </a:xfrm>
          <a:prstGeom prst="arc">
            <a:avLst>
              <a:gd name="adj1" fmla="val 16200000"/>
              <a:gd name="adj2" fmla="val 52859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8" name="Google Shape;308;p35"/>
          <p:cNvSpPr/>
          <p:nvPr/>
        </p:nvSpPr>
        <p:spPr>
          <a:xfrm>
            <a:off x="3429000" y="5791200"/>
            <a:ext cx="2286000" cy="4572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9" name="Google Shape;30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1271" y="1737360"/>
            <a:ext cx="2964129" cy="192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3600" y="4785360"/>
            <a:ext cx="2982020" cy="19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5"/>
          <p:cNvSpPr/>
          <p:nvPr/>
        </p:nvSpPr>
        <p:spPr>
          <a:xfrm>
            <a:off x="5410200" y="3733800"/>
            <a:ext cx="2194560" cy="533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6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sz="36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8" name="Google Shape;318;p36"/>
          <p:cNvSpPr txBox="1"/>
          <p:nvPr/>
        </p:nvSpPr>
        <p:spPr>
          <a:xfrm>
            <a:off x="152400" y="1219200"/>
            <a:ext cx="8839200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much current is running through this circuit?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18 Ω</a:t>
            </a:r>
            <a:endParaRPr sz="2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1/  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+ 8 Ω 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</a:t>
            </a:r>
            <a:r>
              <a:rPr lang="en-US" sz="22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r>
              <a:rPr lang="en-US" sz="19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en-US" sz="1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2</a:t>
            </a:r>
            <a:endParaRPr sz="2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r>
              <a:rPr lang="en-US" sz="2400" b="1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total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1/  _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_ + _</a:t>
            </a:r>
            <a:r>
              <a:rPr lang="en-US" sz="24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_ 	</a:t>
            </a:r>
            <a:b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</a:t>
            </a:r>
            <a:r>
              <a:rPr lang="en-US" sz="1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18      9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12 V = I (6 Ω)				I = 2 amps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 in this circuit is the current the greatest?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 in this circuit does the voltage drop?</a:t>
            </a:r>
            <a:endParaRPr/>
          </a:p>
        </p:txBody>
      </p:sp>
      <p:sp>
        <p:nvSpPr>
          <p:cNvPr id="319" name="Google Shape;319;p36"/>
          <p:cNvSpPr/>
          <p:nvPr/>
        </p:nvSpPr>
        <p:spPr>
          <a:xfrm>
            <a:off x="2286000" y="2743200"/>
            <a:ext cx="365760" cy="822960"/>
          </a:xfrm>
          <a:prstGeom prst="arc">
            <a:avLst>
              <a:gd name="adj1" fmla="val 16200000"/>
              <a:gd name="adj2" fmla="val 52859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0" name="Google Shape;320;p36"/>
          <p:cNvSpPr/>
          <p:nvPr/>
        </p:nvSpPr>
        <p:spPr>
          <a:xfrm flipH="1">
            <a:off x="1447800" y="2743200"/>
            <a:ext cx="365760" cy="822960"/>
          </a:xfrm>
          <a:prstGeom prst="arc">
            <a:avLst>
              <a:gd name="adj1" fmla="val 16200000"/>
              <a:gd name="adj2" fmla="val 52859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1" name="Google Shape;321;p36"/>
          <p:cNvSpPr/>
          <p:nvPr/>
        </p:nvSpPr>
        <p:spPr>
          <a:xfrm>
            <a:off x="6248400" y="4724400"/>
            <a:ext cx="2103120" cy="533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2" name="Google Shape;322;p36"/>
          <p:cNvSpPr/>
          <p:nvPr/>
        </p:nvSpPr>
        <p:spPr>
          <a:xfrm>
            <a:off x="3352800" y="3733800"/>
            <a:ext cx="365760" cy="822960"/>
          </a:xfrm>
          <a:prstGeom prst="arc">
            <a:avLst>
              <a:gd name="adj1" fmla="val 16200000"/>
              <a:gd name="adj2" fmla="val 52859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3" name="Google Shape;323;p36"/>
          <p:cNvSpPr/>
          <p:nvPr/>
        </p:nvSpPr>
        <p:spPr>
          <a:xfrm flipH="1">
            <a:off x="1767840" y="3733800"/>
            <a:ext cx="365760" cy="822960"/>
          </a:xfrm>
          <a:prstGeom prst="arc">
            <a:avLst>
              <a:gd name="adj1" fmla="val 16200000"/>
              <a:gd name="adj2" fmla="val 52859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24" name="Google Shape;32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3400" y="1828800"/>
            <a:ext cx="3895725" cy="2697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1643</Words>
  <Application>Microsoft Office PowerPoint</Application>
  <PresentationFormat>On-screen Show (4:3)</PresentationFormat>
  <Paragraphs>192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M. Canova</dc:creator>
  <cp:lastModifiedBy>John Canova</cp:lastModifiedBy>
  <cp:revision>1</cp:revision>
  <dcterms:modified xsi:type="dcterms:W3CDTF">2022-05-23T00:58:38Z</dcterms:modified>
</cp:coreProperties>
</file>