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9144000"/>
  <p:notesSz cx="9296400" cy="7010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69D5E967-9E21-47F7-90FF-5D51106463F3}">
  <a:tblStyle styleId="{69D5E967-9E21-47F7-90FF-5D51106463F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029075" cy="3508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267325" y="0"/>
            <a:ext cx="4029075" cy="3508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1" name="Google Shape;91;p3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1" name="Google Shape;121;p6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4" name="Google Shape;134;p7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5" name="Google Shape;135;p7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7" name="Google Shape;147;p8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8" name="Google Shape;148;p8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1" name="Google Shape;171;p9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" name="Google Shape;172;p9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3" name="Google Shape;183;p10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Google Shape;184;p10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9" name="Google Shape;199;p11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" name="Google Shape;200;p11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3" name="Google Shape;213;p12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0" name="Google Shape;220;p13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1" name="Google Shape;221;p13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4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2" name="Google Shape;232;p14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3" name="Google Shape;233;p14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5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8" name="Google Shape;248;p15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9" name="Google Shape;249;p15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6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4" name="Google Shape;264;p16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5" name="Google Shape;265;p16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7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3" name="Google Shape;283;p17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4" name="Google Shape;284;p17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8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3" name="Google Shape;303;p18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4" name="Google Shape;304;p18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9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2" name="Google Shape;322;p19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3" name="Google Shape;323;p19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0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9" name="Google Shape;329;p20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0" name="Google Shape;330;p20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1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8" name="Google Shape;338;p21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9" name="Google Shape;339;p21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2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62" name="Google Shape;362;p22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3" name="Google Shape;363;p22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3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73" name="Google Shape;373;p23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4" name="Google Shape;374;p23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4:notes"/>
          <p:cNvSpPr txBox="1"/>
          <p:nvPr>
            <p:ph idx="12" type="sldNum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3" name="Google Shape;383;p24:notes"/>
          <p:cNvSpPr/>
          <p:nvPr>
            <p:ph idx="2" type="sldImg"/>
          </p:nvPr>
        </p:nvSpPr>
        <p:spPr>
          <a:xfrm>
            <a:off x="2895600" y="525463"/>
            <a:ext cx="35052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4" name="Google Shape;384;p24:notes"/>
          <p:cNvSpPr txBox="1"/>
          <p:nvPr>
            <p:ph idx="1" type="body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" type="objOnly">
  <p:cSld name="OBJECT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" type="body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A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gifbin.com/982554" TargetMode="External"/><Relationship Id="rId4" Type="http://schemas.openxmlformats.org/officeDocument/2006/relationships/image" Target="../media/image8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6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gif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png"/><Relationship Id="rId4" Type="http://schemas.openxmlformats.org/officeDocument/2006/relationships/image" Target="../media/image6.png"/><Relationship Id="rId5" Type="http://schemas.openxmlformats.org/officeDocument/2006/relationships/image" Target="../media/image2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/>
        </p:nvSpPr>
        <p:spPr>
          <a:xfrm>
            <a:off x="152400" y="288925"/>
            <a:ext cx="8839200" cy="1708150"/>
          </a:xfrm>
          <a:prstGeom prst="rect">
            <a:avLst/>
          </a:prstGeom>
          <a:solidFill>
            <a:srgbClr val="C0C0C0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Chapters 2-3a</a:t>
            </a:r>
            <a:endParaRPr b="1" i="0" sz="45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Visualizing Motion</a:t>
            </a:r>
            <a:endParaRPr/>
          </a:p>
        </p:txBody>
      </p:sp>
      <p:pic>
        <p:nvPicPr>
          <p:cNvPr descr="slow-motion boxing punch" id="95" name="Google Shape;95;p1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46288" y="2514600"/>
            <a:ext cx="5111907" cy="2971552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/>
          <p:nvPr/>
        </p:nvSpPr>
        <p:spPr>
          <a:xfrm>
            <a:off x="1981200" y="5410200"/>
            <a:ext cx="5410200" cy="304800"/>
          </a:xfrm>
          <a:prstGeom prst="rect">
            <a:avLst/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905000" y="2438400"/>
            <a:ext cx="5410200" cy="304800"/>
          </a:xfrm>
          <a:prstGeom prst="rect">
            <a:avLst/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Do We Measure Motion?</a:t>
            </a:r>
            <a:endParaRPr b="1" i="0" sz="36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152400" y="1219200"/>
            <a:ext cx="8839200" cy="5447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fast is the #88 car traveling?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AutoNum type="alphaLcPeriod"/>
            </a:pPr>
            <a:r>
              <a:rPr b="1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185 mi/hr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AutoNum type="alphaLcPeriod"/>
            </a:pPr>
            <a:r>
              <a:rPr b="1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 mi/hr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AutoNum type="alphaLcPeriod"/>
            </a:pPr>
            <a:r>
              <a:rPr b="1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About 1,000 mi/hr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AutoNum type="alphaLcPeriod"/>
            </a:pPr>
            <a:r>
              <a:rPr b="1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Over 7,000 mi/hr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correct answer is…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Well, if we measure the</a:t>
            </a:r>
            <a:br>
              <a:rPr b="1" i="1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distance the car travels along the track and divide by the time (or just look at the speedometer) we can be sure the speed of the vehicle is</a:t>
            </a:r>
            <a:r>
              <a:rPr b="1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185 mi/hr.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But…</a:t>
            </a:r>
            <a:endParaRPr/>
          </a:p>
        </p:txBody>
      </p:sp>
      <p:sp>
        <p:nvSpPr>
          <p:cNvPr descr="http://www.hetemeel.com/einsteinshow.php?text=%0D%0A%0D%0A+++++++++++++++++++++++++E+%3D+mc%5E2" id="105" name="Google Shape;105;p15"/>
          <p:cNvSpPr/>
          <p:nvPr/>
        </p:nvSpPr>
        <p:spPr>
          <a:xfrm>
            <a:off x="6438900" y="1676400"/>
            <a:ext cx="23241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http://www.rapidform.com/media/2011/04/NASCAR.jpg" id="106" name="Google Shape;10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1000" y="1752600"/>
            <a:ext cx="4762500" cy="315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/>
          <p:nvPr/>
        </p:nvSpPr>
        <p:spPr>
          <a:xfrm>
            <a:off x="5181600" y="5638800"/>
            <a:ext cx="1752600" cy="457200"/>
          </a:xfrm>
          <a:prstGeom prst="rect">
            <a:avLst/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Do We Measure Motion?</a:t>
            </a:r>
            <a:endParaRPr b="1"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152400" y="1219200"/>
            <a:ext cx="8991600" cy="5447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Motion cannot be measured without understanding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Frame of Reference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stationary point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from which motion can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 described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most common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frame of reference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is the Earth.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 compared to the Earth the #88 car travels 185 mi/hr.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But what about compared to the driver of the #9 car?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about choice b.  5 mi/hr</a:t>
            </a:r>
            <a:endParaRPr/>
          </a:p>
        </p:txBody>
      </p:sp>
      <p:sp>
        <p:nvSpPr>
          <p:cNvPr descr="http://www.hetemeel.com/einsteinshow.php?text=%0D%0A%0D%0A+++++++++++++++++++++++++E+%3D+mc%5E2" id="115" name="Google Shape;115;p16"/>
          <p:cNvSpPr/>
          <p:nvPr/>
        </p:nvSpPr>
        <p:spPr>
          <a:xfrm>
            <a:off x="6438900" y="1676400"/>
            <a:ext cx="23241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http://www.rapidform.com/media/2011/04/NASCAR.jpg" id="116" name="Google Shape;11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1000" y="1752600"/>
            <a:ext cx="4762500" cy="3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rapidform.com/media/2011/04/NASCAR.jpg" id="117" name="Google Shape;11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1000" y="1752600"/>
            <a:ext cx="4762500" cy="3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rapidform.com/media/2011/04/NASCAR.jpg" id="118" name="Google Shape;11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1000" y="1752600"/>
            <a:ext cx="4762500" cy="315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Do We Measure Motion?</a:t>
            </a:r>
            <a:endParaRPr b="1"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152400" y="1219200"/>
            <a:ext cx="8991600" cy="5447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But what about the speed of the #88 car compared to…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man watching the race</a:t>
            </a:r>
            <a:b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from a stationary point</a:t>
            </a:r>
            <a:b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 orbit around the Earth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Earth rotates at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about 1,000 mi/hr so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answer could be c.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it could also be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d. Over 7,000 mi/hr if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person was watching the race from…  the Sun!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 how fast are you moving right now?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in which direction?!? (Think about the teacup ride)</a:t>
            </a:r>
            <a:endParaRPr/>
          </a:p>
        </p:txBody>
      </p:sp>
      <p:sp>
        <p:nvSpPr>
          <p:cNvPr descr="http://www.hetemeel.com/einsteinshow.php?text=%0D%0A%0D%0A+++++++++++++++++++++++++E+%3D+mc%5E2" id="126" name="Google Shape;126;p17"/>
          <p:cNvSpPr/>
          <p:nvPr/>
        </p:nvSpPr>
        <p:spPr>
          <a:xfrm>
            <a:off x="6438900" y="1676400"/>
            <a:ext cx="23241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http://www.rapidform.com/media/2011/04/NASCAR.jpg" id="127" name="Google Shape;12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1000" y="1752600"/>
            <a:ext cx="4762500" cy="3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1.bp.blogspot.com/_YuR6V_Yr7Bk/TLQ1UC46UGI/AAAAAAAAGRo/NecMRWjvVE8/s400/man_in_space.jpg" id="128" name="Google Shape;12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05400" y="1752600"/>
            <a:ext cx="3325415" cy="31995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us.123rf.com/400wm/400/400/hlehnerer/hlehnerer0901/hlehnerer090100013/4121726-flying-astronaut-on-a-background-with-sun-stars-some-components-of-this-image-are-provided-courtesy-.jpg" id="129" name="Google Shape;12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05400" y="1752600"/>
            <a:ext cx="3352800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/>
          <p:nvPr/>
        </p:nvSpPr>
        <p:spPr>
          <a:xfrm>
            <a:off x="6172200" y="5029200"/>
            <a:ext cx="1752600" cy="457200"/>
          </a:xfrm>
          <a:prstGeom prst="rect">
            <a:avLst/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http://www.diseaseaday.com/wp-content/uploads/2009/05/vertigo.jpg" id="131" name="Google Shape;13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95800" y="1752600"/>
            <a:ext cx="4229100" cy="317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Using a Motion Diagram</a:t>
            </a:r>
            <a:endParaRPr b="1"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152400" y="1219200"/>
            <a:ext cx="8839200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Look at the following image and identify two</a:t>
            </a:r>
            <a:b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variables we need to consider when describing motion.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Can this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motion diagram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us how far the car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traveled in the past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fifteen seconds?</a:t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visualize the motion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of an object, it’s often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better to use a…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Particle model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which focuses on one point of the object and uses a dot to represent every second it moved.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fast was this man running?	5 m/s to the right.</a:t>
            </a:r>
            <a:endParaRPr b="1" i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descr="http://www.hetemeel.com/einsteinshow.php?text=%0D%0A%0D%0A+++++++++++++++++++++++++E+%3D+mc%5E2" id="139" name="Google Shape;139;p18"/>
          <p:cNvSpPr/>
          <p:nvPr/>
        </p:nvSpPr>
        <p:spPr>
          <a:xfrm>
            <a:off x="6438900" y="1676400"/>
            <a:ext cx="23241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0" name="Google Shape;140;p18"/>
          <p:cNvPicPr preferRelativeResize="0"/>
          <p:nvPr/>
        </p:nvPicPr>
        <p:blipFill rotWithShape="1">
          <a:blip r:embed="rId3">
            <a:alphaModFix/>
          </a:blip>
          <a:srcRect b="23903" l="0" r="0" t="23810"/>
          <a:stretch/>
        </p:blipFill>
        <p:spPr>
          <a:xfrm>
            <a:off x="3870325" y="2133600"/>
            <a:ext cx="4622565" cy="13703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The Barry Family\Desktop\EHS\Physics\Ch 2-3 - Kinematics\Runner.png" id="141" name="Google Shape;14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86200" y="3633787"/>
            <a:ext cx="4512147" cy="1395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86200" y="3633787"/>
            <a:ext cx="4461407" cy="1372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3" name="Google Shape;143;p18"/>
          <p:cNvCxnSpPr/>
          <p:nvPr/>
        </p:nvCxnSpPr>
        <p:spPr>
          <a:xfrm>
            <a:off x="4114800" y="4548187"/>
            <a:ext cx="393192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4" name="Google Shape;144;p18"/>
          <p:cNvSpPr/>
          <p:nvPr/>
        </p:nvSpPr>
        <p:spPr>
          <a:xfrm>
            <a:off x="5486400" y="6019800"/>
            <a:ext cx="3200400" cy="457200"/>
          </a:xfrm>
          <a:prstGeom prst="rect">
            <a:avLst/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Graphing a Particle Model</a:t>
            </a:r>
            <a:endParaRPr/>
          </a:p>
        </p:txBody>
      </p:sp>
      <p:sp>
        <p:nvSpPr>
          <p:cNvPr id="151" name="Google Shape;151;p19"/>
          <p:cNvSpPr txBox="1"/>
          <p:nvPr/>
        </p:nvSpPr>
        <p:spPr>
          <a:xfrm>
            <a:off x="152400" y="1219200"/>
            <a:ext cx="8991600" cy="5524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motion of a particle model can be mapped using a…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Coordinate System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Used to measure a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vector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(magnitude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and direction) from the origin.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 this class, we state that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east, right, north or up are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positive values on the y-axis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&amp; time is on the x-axis.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So what is the change in 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position for this object?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+5m </a:t>
            </a:r>
            <a:endParaRPr/>
          </a:p>
          <a:p>
            <a:pPr indent="0" lvl="0" marL="0" marR="0" rtl="0" algn="ctr">
              <a:spcBef>
                <a:spcPts val="18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only problem is…  In which direction?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But what about this?</a:t>
            </a:r>
            <a:endParaRPr/>
          </a:p>
        </p:txBody>
      </p:sp>
      <p:sp>
        <p:nvSpPr>
          <p:cNvPr descr="http://www.hetemeel.com/einsteinshow.php?text=%0D%0A%0D%0A+++++++++++++++++++++++++E+%3D+mc%5E2" id="152" name="Google Shape;152;p19"/>
          <p:cNvSpPr/>
          <p:nvPr/>
        </p:nvSpPr>
        <p:spPr>
          <a:xfrm>
            <a:off x="6438900" y="1676400"/>
            <a:ext cx="23241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C:\Users\AJ Barry\Downloads\Coordinate Graph.bmp" id="153" name="Google Shape;15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600" y="2291069"/>
            <a:ext cx="3720394" cy="311840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9"/>
          <p:cNvSpPr/>
          <p:nvPr/>
        </p:nvSpPr>
        <p:spPr>
          <a:xfrm>
            <a:off x="1143000" y="5105400"/>
            <a:ext cx="762000" cy="457200"/>
          </a:xfrm>
          <a:prstGeom prst="rect">
            <a:avLst/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155" name="Google Shape;155;p19"/>
          <p:cNvCxnSpPr/>
          <p:nvPr/>
        </p:nvCxnSpPr>
        <p:spPr>
          <a:xfrm flipH="1" rot="10800000">
            <a:off x="7086600" y="3124200"/>
            <a:ext cx="838200" cy="685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56" name="Google Shape;156;p19"/>
          <p:cNvSpPr txBox="1"/>
          <p:nvPr/>
        </p:nvSpPr>
        <p:spPr>
          <a:xfrm>
            <a:off x="2057400" y="5100935"/>
            <a:ext cx="84189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East</a:t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2057400" y="5105400"/>
            <a:ext cx="95410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Right</a:t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8" name="Google Shape;158;p19"/>
          <p:cNvSpPr txBox="1"/>
          <p:nvPr/>
        </p:nvSpPr>
        <p:spPr>
          <a:xfrm>
            <a:off x="2057400" y="5105400"/>
            <a:ext cx="106631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North</a:t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9" name="Google Shape;159;p19"/>
          <p:cNvSpPr txBox="1"/>
          <p:nvPr/>
        </p:nvSpPr>
        <p:spPr>
          <a:xfrm>
            <a:off x="2057400" y="5105400"/>
            <a:ext cx="5757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Up</a:t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160" name="Google Shape;160;p19"/>
          <p:cNvCxnSpPr/>
          <p:nvPr/>
        </p:nvCxnSpPr>
        <p:spPr>
          <a:xfrm>
            <a:off x="7086600" y="3810000"/>
            <a:ext cx="838200" cy="1371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1" name="Google Shape;161;p19"/>
          <p:cNvSpPr/>
          <p:nvPr/>
        </p:nvSpPr>
        <p:spPr>
          <a:xfrm>
            <a:off x="7071360" y="3764280"/>
            <a:ext cx="45720" cy="45720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2" name="Google Shape;162;p19"/>
          <p:cNvSpPr/>
          <p:nvPr/>
        </p:nvSpPr>
        <p:spPr>
          <a:xfrm>
            <a:off x="7239000" y="3657600"/>
            <a:ext cx="45720" cy="45720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3" name="Google Shape;163;p19"/>
          <p:cNvSpPr/>
          <p:nvPr/>
        </p:nvSpPr>
        <p:spPr>
          <a:xfrm>
            <a:off x="7391400" y="3535680"/>
            <a:ext cx="45720" cy="45720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4" name="Google Shape;164;p19"/>
          <p:cNvSpPr txBox="1"/>
          <p:nvPr/>
        </p:nvSpPr>
        <p:spPr>
          <a:xfrm>
            <a:off x="6553200" y="5410200"/>
            <a:ext cx="99899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Time (s)</a:t>
            </a:r>
            <a:endParaRPr b="1"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5" name="Google Shape;165;p19"/>
          <p:cNvSpPr txBox="1"/>
          <p:nvPr/>
        </p:nvSpPr>
        <p:spPr>
          <a:xfrm rot="-5400000">
            <a:off x="4425521" y="3587321"/>
            <a:ext cx="1233671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Position (m)</a:t>
            </a:r>
            <a:endParaRPr b="1"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7574280" y="3383280"/>
            <a:ext cx="45720" cy="45720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7726680" y="3276600"/>
            <a:ext cx="45720" cy="45720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7879080" y="3124200"/>
            <a:ext cx="45720" cy="45720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0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Position &amp; Time for the Origin</a:t>
            </a:r>
            <a:endParaRPr b="1"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5" name="Google Shape;175;p20"/>
          <p:cNvSpPr txBox="1"/>
          <p:nvPr/>
        </p:nvSpPr>
        <p:spPr>
          <a:xfrm>
            <a:off x="152400" y="1219200"/>
            <a:ext cx="8839200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do we determine the origin?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origin could be your house at noon.</a:t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Your friend is meeting you at your house</a:t>
            </a:r>
            <a:b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at noon. How far away does your</a:t>
            </a:r>
            <a:b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friend live from your house?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long does it take for your</a:t>
            </a:r>
            <a:b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friend to get to your house?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At what time did you leave?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far did you walk?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long did it take?</a:t>
            </a:r>
            <a:endParaRPr/>
          </a:p>
        </p:txBody>
      </p:sp>
      <p:sp>
        <p:nvSpPr>
          <p:cNvPr descr="http://www.hetemeel.com/einsteinshow.php?text=%0D%0A%0D%0A+++++++++++++++++++++++++E+%3D+mc%5E2" id="176" name="Google Shape;176;p20"/>
          <p:cNvSpPr/>
          <p:nvPr/>
        </p:nvSpPr>
        <p:spPr>
          <a:xfrm>
            <a:off x="6438900" y="1676400"/>
            <a:ext cx="23241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http://static1.fjcdn.com/comments/this+_6f71f81cd79fd17e852273b4d968cf4c.jpg" id="177" name="Google Shape;177;p20"/>
          <p:cNvPicPr preferRelativeResize="0"/>
          <p:nvPr/>
        </p:nvPicPr>
        <p:blipFill rotWithShape="1">
          <a:blip r:embed="rId3">
            <a:alphaModFix/>
          </a:blip>
          <a:srcRect b="3861" l="0" r="0" t="-1"/>
          <a:stretch/>
        </p:blipFill>
        <p:spPr>
          <a:xfrm>
            <a:off x="6400800" y="1371600"/>
            <a:ext cx="2319181" cy="2009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81601" y="3429000"/>
            <a:ext cx="3872339" cy="31938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Google Shape;179;p20"/>
          <p:cNvCxnSpPr/>
          <p:nvPr/>
        </p:nvCxnSpPr>
        <p:spPr>
          <a:xfrm flipH="1" rot="10800000">
            <a:off x="6781800" y="4800600"/>
            <a:ext cx="539497" cy="1066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80" name="Google Shape;180;p20"/>
          <p:cNvCxnSpPr/>
          <p:nvPr/>
        </p:nvCxnSpPr>
        <p:spPr>
          <a:xfrm flipH="1" rot="10800000">
            <a:off x="7608911" y="4191000"/>
            <a:ext cx="1154089" cy="6096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stealth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1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Interpreting Graphs</a:t>
            </a:r>
            <a:endParaRPr b="1"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7" name="Google Shape;187;p21"/>
          <p:cNvSpPr txBox="1"/>
          <p:nvPr/>
        </p:nvSpPr>
        <p:spPr>
          <a:xfrm>
            <a:off x="152400" y="1219200"/>
            <a:ext cx="8991600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is the cat doing in this graph of his actions?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arenR"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He’s lying in a window sill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arenR"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He’s running to the right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get it’s dinner at 6pm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arenR"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He’s eating a yummy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tuna and chicken dinner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arenR"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He’s walking back toward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window sill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arenR"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he doing now?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Teleporting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arenR"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is he doing now?  Traveling back in time</a:t>
            </a:r>
            <a:endParaRPr/>
          </a:p>
        </p:txBody>
      </p:sp>
      <p:pic>
        <p:nvPicPr>
          <p:cNvPr id="188" name="Google Shape;18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5400" y="2286000"/>
            <a:ext cx="3880436" cy="349889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9" name="Google Shape;189;p21"/>
          <p:cNvCxnSpPr/>
          <p:nvPr/>
        </p:nvCxnSpPr>
        <p:spPr>
          <a:xfrm>
            <a:off x="5669280" y="4953000"/>
            <a:ext cx="126492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0" name="Google Shape;190;p21"/>
          <p:cNvCxnSpPr/>
          <p:nvPr/>
        </p:nvCxnSpPr>
        <p:spPr>
          <a:xfrm flipH="1" rot="10800000">
            <a:off x="6934200" y="3886200"/>
            <a:ext cx="304800" cy="1066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1" name="Google Shape;191;p21"/>
          <p:cNvCxnSpPr/>
          <p:nvPr/>
        </p:nvCxnSpPr>
        <p:spPr>
          <a:xfrm>
            <a:off x="7239000" y="3886200"/>
            <a:ext cx="5334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2" name="Google Shape;192;p21"/>
          <p:cNvCxnSpPr/>
          <p:nvPr/>
        </p:nvCxnSpPr>
        <p:spPr>
          <a:xfrm>
            <a:off x="7772400" y="3886200"/>
            <a:ext cx="990600" cy="381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3" name="Google Shape;193;p21"/>
          <p:cNvCxnSpPr/>
          <p:nvPr/>
        </p:nvCxnSpPr>
        <p:spPr>
          <a:xfrm rot="10800000">
            <a:off x="8763000" y="2895600"/>
            <a:ext cx="0" cy="1371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4" name="Google Shape;194;p21"/>
          <p:cNvCxnSpPr/>
          <p:nvPr/>
        </p:nvCxnSpPr>
        <p:spPr>
          <a:xfrm rot="10800000">
            <a:off x="5943600" y="2895600"/>
            <a:ext cx="28194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5" name="Google Shape;195;p21"/>
          <p:cNvSpPr/>
          <p:nvPr/>
        </p:nvSpPr>
        <p:spPr>
          <a:xfrm>
            <a:off x="609600" y="5486400"/>
            <a:ext cx="2057400" cy="457200"/>
          </a:xfrm>
          <a:prstGeom prst="rect">
            <a:avLst/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6" name="Google Shape;196;p21"/>
          <p:cNvSpPr/>
          <p:nvPr/>
        </p:nvSpPr>
        <p:spPr>
          <a:xfrm>
            <a:off x="4267200" y="6019800"/>
            <a:ext cx="3581400" cy="457200"/>
          </a:xfrm>
          <a:prstGeom prst="rect">
            <a:avLst/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2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On Your Own</a:t>
            </a:r>
            <a:endParaRPr b="1"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3" name="Google Shape;203;p22"/>
          <p:cNvSpPr txBox="1"/>
          <p:nvPr/>
        </p:nvSpPr>
        <p:spPr>
          <a:xfrm>
            <a:off x="152400" y="1219200"/>
            <a:ext cx="8839200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Match the descriptions below with the correct graph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slow person running a relay race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hand off the baton to a faster person.		C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 airplane landing &amp; then taking off.		A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race car quickly gets to the track		B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then quickly begins the race.</a:t>
            </a:r>
            <a:endParaRPr/>
          </a:p>
        </p:txBody>
      </p:sp>
      <p:sp>
        <p:nvSpPr>
          <p:cNvPr descr="http://www.hetemeel.com/einsteinshow.php?text=%0D%0A%0D%0A+++++++++++++++++++++++++E+%3D+mc%5E2" id="204" name="Google Shape;204;p22"/>
          <p:cNvSpPr/>
          <p:nvPr/>
        </p:nvSpPr>
        <p:spPr>
          <a:xfrm>
            <a:off x="6438900" y="1676400"/>
            <a:ext cx="23241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5" name="Google Shape;205;p22"/>
          <p:cNvPicPr preferRelativeResize="0"/>
          <p:nvPr/>
        </p:nvPicPr>
        <p:blipFill rotWithShape="1">
          <a:blip r:embed="rId3">
            <a:alphaModFix/>
          </a:blip>
          <a:srcRect b="0" l="33657" r="32686" t="0"/>
          <a:stretch/>
        </p:blipFill>
        <p:spPr>
          <a:xfrm>
            <a:off x="3429000" y="4234960"/>
            <a:ext cx="2283943" cy="2241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2"/>
          <p:cNvPicPr preferRelativeResize="0"/>
          <p:nvPr/>
        </p:nvPicPr>
        <p:blipFill rotWithShape="1">
          <a:blip r:embed="rId3">
            <a:alphaModFix/>
          </a:blip>
          <a:srcRect b="0" l="0" r="66343" t="0"/>
          <a:stretch/>
        </p:blipFill>
        <p:spPr>
          <a:xfrm>
            <a:off x="685800" y="4234960"/>
            <a:ext cx="2283943" cy="2241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2"/>
          <p:cNvPicPr preferRelativeResize="0"/>
          <p:nvPr/>
        </p:nvPicPr>
        <p:blipFill rotWithShape="1">
          <a:blip r:embed="rId3">
            <a:alphaModFix/>
          </a:blip>
          <a:srcRect b="0" l="67314" r="0" t="0"/>
          <a:stretch/>
        </p:blipFill>
        <p:spPr>
          <a:xfrm>
            <a:off x="6172200" y="4245321"/>
            <a:ext cx="2283943" cy="2230786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2"/>
          <p:cNvSpPr/>
          <p:nvPr/>
        </p:nvSpPr>
        <p:spPr>
          <a:xfrm>
            <a:off x="7467600" y="2133600"/>
            <a:ext cx="457200" cy="381000"/>
          </a:xfrm>
          <a:prstGeom prst="rect">
            <a:avLst/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9" name="Google Shape;209;p22"/>
          <p:cNvSpPr/>
          <p:nvPr/>
        </p:nvSpPr>
        <p:spPr>
          <a:xfrm>
            <a:off x="7467600" y="2743200"/>
            <a:ext cx="457200" cy="381000"/>
          </a:xfrm>
          <a:prstGeom prst="rect">
            <a:avLst/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0" name="Google Shape;210;p22"/>
          <p:cNvSpPr/>
          <p:nvPr/>
        </p:nvSpPr>
        <p:spPr>
          <a:xfrm>
            <a:off x="7467600" y="3276600"/>
            <a:ext cx="457200" cy="381000"/>
          </a:xfrm>
          <a:prstGeom prst="rect">
            <a:avLst/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152400" y="288925"/>
            <a:ext cx="8839200" cy="1708150"/>
          </a:xfrm>
          <a:prstGeom prst="rect">
            <a:avLst/>
          </a:prstGeom>
          <a:solidFill>
            <a:srgbClr val="C0C0C0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Chapters 2-3b</a:t>
            </a:r>
            <a:endParaRPr b="1" sz="45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Graphing Displacement</a:t>
            </a:r>
            <a:endParaRPr b="1" sz="6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http://www.funbrain.com/co/graph.gif" id="217" name="Google Shape;21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0647" y="2514600"/>
            <a:ext cx="4728820" cy="3565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4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Adding &amp; Subtracting Vectors</a:t>
            </a:r>
            <a:endParaRPr/>
          </a:p>
        </p:txBody>
      </p:sp>
      <p:sp>
        <p:nvSpPr>
          <p:cNvPr id="224" name="Google Shape;224;p24"/>
          <p:cNvSpPr txBox="1"/>
          <p:nvPr/>
        </p:nvSpPr>
        <p:spPr>
          <a:xfrm>
            <a:off x="152400" y="1219200"/>
            <a:ext cx="8839200" cy="5078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Imagine traveling from your house to the store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pick up some milk for your aunt.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You’ve traveled a distance of 5m.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Then you move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another 2m to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your aunt’s house.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That’s a total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distance of 7m.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 this case you have traveled a distance of 7m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Your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displacement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the distance from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your initial and final positions, is also 7m.</a:t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descr="http://www.hetemeel.com/einsteinshow.php?text=%0D%0A%0D%0A+++++++++++++++++++++++++E+%3D+mc%5E2" id="225" name="Google Shape;225;p24"/>
          <p:cNvSpPr/>
          <p:nvPr/>
        </p:nvSpPr>
        <p:spPr>
          <a:xfrm>
            <a:off x="6438900" y="1676400"/>
            <a:ext cx="23241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6125" y="2582863"/>
            <a:ext cx="5525309" cy="213939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4"/>
          <p:cNvSpPr/>
          <p:nvPr/>
        </p:nvSpPr>
        <p:spPr>
          <a:xfrm>
            <a:off x="3581400" y="4343400"/>
            <a:ext cx="4876800" cy="30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8" name="Google Shape;228;p24"/>
          <p:cNvSpPr/>
          <p:nvPr/>
        </p:nvSpPr>
        <p:spPr>
          <a:xfrm>
            <a:off x="7010400" y="4191000"/>
            <a:ext cx="1308100" cy="15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9" name="Google Shape;229;p24"/>
          <p:cNvSpPr/>
          <p:nvPr/>
        </p:nvSpPr>
        <p:spPr>
          <a:xfrm>
            <a:off x="3505200" y="4191000"/>
            <a:ext cx="3581400" cy="15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Graphing Motion</a:t>
            </a:r>
            <a:endParaRPr/>
          </a:p>
        </p:txBody>
      </p:sp>
      <p:sp>
        <p:nvSpPr>
          <p:cNvPr id="236" name="Google Shape;236;p25"/>
          <p:cNvSpPr txBox="1"/>
          <p:nvPr/>
        </p:nvSpPr>
        <p:spPr>
          <a:xfrm>
            <a:off x="152400" y="1219200"/>
            <a:ext cx="8839200" cy="5447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could we represent this trip in a graph?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 takes 30s to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get to the store.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Then another 60s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buy the milk.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Then 10s to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get to your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aunt’s house.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i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can we calculate</a:t>
            </a:r>
            <a:b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the average speed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Avg Speed =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Total Distance</a:t>
            </a:r>
            <a:b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for this trip?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			   Total Time</a:t>
            </a:r>
            <a:endParaRPr b="1" i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descr="http://www.hetemeel.com/einsteinshow.php?text=%0D%0A%0D%0A+++++++++++++++++++++++++E+%3D+mc%5E2" id="237" name="Google Shape;237;p25"/>
          <p:cNvSpPr/>
          <p:nvPr/>
        </p:nvSpPr>
        <p:spPr>
          <a:xfrm>
            <a:off x="6438900" y="1676400"/>
            <a:ext cx="23241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4038600" y="1730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{69D5E967-9E21-47F7-90FF-5D51106463F3}</a:tableStyleId>
              </a:tblPr>
              <a:tblGrid>
                <a:gridCol w="812150"/>
                <a:gridCol w="812925"/>
                <a:gridCol w="812925"/>
                <a:gridCol w="812925"/>
                <a:gridCol w="812925"/>
                <a:gridCol w="812925"/>
              </a:tblGrid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9" name="Google Shape;239;p25"/>
          <p:cNvSpPr txBox="1"/>
          <p:nvPr/>
        </p:nvSpPr>
        <p:spPr>
          <a:xfrm>
            <a:off x="3581400" y="1958975"/>
            <a:ext cx="609600" cy="2657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16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b="1"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/>
          </a:p>
        </p:txBody>
      </p:sp>
      <p:sp>
        <p:nvSpPr>
          <p:cNvPr id="240" name="Google Shape;240;p25"/>
          <p:cNvSpPr txBox="1"/>
          <p:nvPr/>
        </p:nvSpPr>
        <p:spPr>
          <a:xfrm>
            <a:off x="4572000" y="4930775"/>
            <a:ext cx="417133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30     60     90     120    150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Time (s)</a:t>
            </a:r>
            <a:endParaRPr/>
          </a:p>
        </p:txBody>
      </p:sp>
      <p:sp>
        <p:nvSpPr>
          <p:cNvPr id="241" name="Google Shape;241;p25"/>
          <p:cNvSpPr txBox="1"/>
          <p:nvPr/>
        </p:nvSpPr>
        <p:spPr>
          <a:xfrm rot="-5400000">
            <a:off x="2519571" y="3061901"/>
            <a:ext cx="1631216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Distance (m)</a:t>
            </a:r>
            <a:endParaRPr/>
          </a:p>
        </p:txBody>
      </p:sp>
      <p:cxnSp>
        <p:nvCxnSpPr>
          <p:cNvPr id="242" name="Google Shape;242;p25"/>
          <p:cNvCxnSpPr/>
          <p:nvPr/>
        </p:nvCxnSpPr>
        <p:spPr>
          <a:xfrm flipH="1" rot="10800000">
            <a:off x="4038600" y="4191000"/>
            <a:ext cx="838200" cy="762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43" name="Google Shape;243;p25"/>
          <p:cNvCxnSpPr/>
          <p:nvPr/>
        </p:nvCxnSpPr>
        <p:spPr>
          <a:xfrm>
            <a:off x="4876800" y="4191000"/>
            <a:ext cx="1646238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44" name="Google Shape;244;p25"/>
          <p:cNvCxnSpPr/>
          <p:nvPr/>
        </p:nvCxnSpPr>
        <p:spPr>
          <a:xfrm flipH="1" rot="10800000">
            <a:off x="6477000" y="3962400"/>
            <a:ext cx="304800" cy="228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45" name="Google Shape;245;p25"/>
          <p:cNvSpPr/>
          <p:nvPr/>
        </p:nvSpPr>
        <p:spPr>
          <a:xfrm>
            <a:off x="3733800" y="5753755"/>
            <a:ext cx="4800600" cy="875645"/>
          </a:xfrm>
          <a:prstGeom prst="rect">
            <a:avLst/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Adding &amp; Subtracting Vectors</a:t>
            </a:r>
            <a:endParaRPr/>
          </a:p>
        </p:txBody>
      </p:sp>
      <p:sp>
        <p:nvSpPr>
          <p:cNvPr id="252" name="Google Shape;252;p26"/>
          <p:cNvSpPr txBox="1"/>
          <p:nvPr/>
        </p:nvSpPr>
        <p:spPr>
          <a:xfrm>
            <a:off x="152400" y="1219200"/>
            <a:ext cx="8839200" cy="5078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But what if things didn’t work out quite so well?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 travel a distance of 5m to the store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but then realize that you forgot your wallet.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 you go back to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get it and then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return to the store.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Then you move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another 2m to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your aunt’s house.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That’s a total distance of 17m.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But your displacement is still only 7m.</a:t>
            </a:r>
            <a:endParaRPr/>
          </a:p>
        </p:txBody>
      </p:sp>
      <p:sp>
        <p:nvSpPr>
          <p:cNvPr descr="http://www.hetemeel.com/einsteinshow.php?text=%0D%0A%0D%0A+++++++++++++++++++++++++E+%3D+mc%5E2" id="253" name="Google Shape;253;p26"/>
          <p:cNvSpPr/>
          <p:nvPr/>
        </p:nvSpPr>
        <p:spPr>
          <a:xfrm>
            <a:off x="6438900" y="1676400"/>
            <a:ext cx="23241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54" name="Google Shape;25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6125" y="2582863"/>
            <a:ext cx="5525309" cy="213939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6"/>
          <p:cNvSpPr/>
          <p:nvPr/>
        </p:nvSpPr>
        <p:spPr>
          <a:xfrm>
            <a:off x="3581400" y="4343400"/>
            <a:ext cx="4876800" cy="30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6" name="Google Shape;256;p26"/>
          <p:cNvSpPr/>
          <p:nvPr/>
        </p:nvSpPr>
        <p:spPr>
          <a:xfrm>
            <a:off x="7010400" y="4191000"/>
            <a:ext cx="1308100" cy="15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7" name="Google Shape;257;p26"/>
          <p:cNvSpPr/>
          <p:nvPr/>
        </p:nvSpPr>
        <p:spPr>
          <a:xfrm>
            <a:off x="3505200" y="4191000"/>
            <a:ext cx="3581400" cy="15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258" name="Google Shape;258;p26"/>
          <p:cNvCxnSpPr/>
          <p:nvPr/>
        </p:nvCxnSpPr>
        <p:spPr>
          <a:xfrm>
            <a:off x="3657600" y="4267200"/>
            <a:ext cx="3352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59" name="Google Shape;259;p26"/>
          <p:cNvCxnSpPr/>
          <p:nvPr/>
        </p:nvCxnSpPr>
        <p:spPr>
          <a:xfrm rot="10800000">
            <a:off x="3581400" y="4267200"/>
            <a:ext cx="3352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60" name="Google Shape;260;p26"/>
          <p:cNvSpPr/>
          <p:nvPr/>
        </p:nvSpPr>
        <p:spPr>
          <a:xfrm>
            <a:off x="6096000" y="5105400"/>
            <a:ext cx="838200" cy="609600"/>
          </a:xfrm>
          <a:prstGeom prst="rect">
            <a:avLst/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1" name="Google Shape;261;p26"/>
          <p:cNvSpPr/>
          <p:nvPr/>
        </p:nvSpPr>
        <p:spPr>
          <a:xfrm>
            <a:off x="6781800" y="5791200"/>
            <a:ext cx="838200" cy="609600"/>
          </a:xfrm>
          <a:prstGeom prst="rect">
            <a:avLst/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7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Graphing Motion</a:t>
            </a:r>
            <a:endParaRPr/>
          </a:p>
        </p:txBody>
      </p:sp>
      <p:sp>
        <p:nvSpPr>
          <p:cNvPr id="268" name="Google Shape;268;p27"/>
          <p:cNvSpPr txBox="1"/>
          <p:nvPr/>
        </p:nvSpPr>
        <p:spPr>
          <a:xfrm>
            <a:off x="152400" y="1219200"/>
            <a:ext cx="8839200" cy="5078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could we represent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trip in a graph?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 takes 30s to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get to the store.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But then you run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back to the house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get your wallet.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Then back to the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store to buy the milk.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then go over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your aunt’s house.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graph does not illustrate your 7m displacement!</a:t>
            </a:r>
            <a:endParaRPr/>
          </a:p>
        </p:txBody>
      </p:sp>
      <p:sp>
        <p:nvSpPr>
          <p:cNvPr descr="http://www.hetemeel.com/einsteinshow.php?text=%0D%0A%0D%0A+++++++++++++++++++++++++E+%3D+mc%5E2" id="269" name="Google Shape;269;p27"/>
          <p:cNvSpPr/>
          <p:nvPr/>
        </p:nvSpPr>
        <p:spPr>
          <a:xfrm>
            <a:off x="6438900" y="1676400"/>
            <a:ext cx="23241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270" name="Google Shape;270;p27"/>
          <p:cNvGraphicFramePr/>
          <p:nvPr/>
        </p:nvGraphicFramePr>
        <p:xfrm>
          <a:off x="4038600" y="1730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{69D5E967-9E21-47F7-90FF-5D51106463F3}</a:tableStyleId>
              </a:tblPr>
              <a:tblGrid>
                <a:gridCol w="812150"/>
                <a:gridCol w="812925"/>
                <a:gridCol w="812925"/>
                <a:gridCol w="812925"/>
                <a:gridCol w="812925"/>
                <a:gridCol w="812925"/>
              </a:tblGrid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1" name="Google Shape;271;p27"/>
          <p:cNvSpPr txBox="1"/>
          <p:nvPr/>
        </p:nvSpPr>
        <p:spPr>
          <a:xfrm>
            <a:off x="3581400" y="1958975"/>
            <a:ext cx="609600" cy="2657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16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b="1"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/>
          </a:p>
        </p:txBody>
      </p:sp>
      <p:sp>
        <p:nvSpPr>
          <p:cNvPr id="272" name="Google Shape;272;p27"/>
          <p:cNvSpPr txBox="1"/>
          <p:nvPr/>
        </p:nvSpPr>
        <p:spPr>
          <a:xfrm>
            <a:off x="4572000" y="4930775"/>
            <a:ext cx="395012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30     60     90   120    150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Time (s)</a:t>
            </a:r>
            <a:endParaRPr/>
          </a:p>
        </p:txBody>
      </p:sp>
      <p:sp>
        <p:nvSpPr>
          <p:cNvPr id="273" name="Google Shape;273;p27"/>
          <p:cNvSpPr txBox="1"/>
          <p:nvPr/>
        </p:nvSpPr>
        <p:spPr>
          <a:xfrm rot="-5400000">
            <a:off x="2519571" y="3061901"/>
            <a:ext cx="1631216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Distance (m)</a:t>
            </a:r>
            <a:endParaRPr/>
          </a:p>
        </p:txBody>
      </p:sp>
      <p:cxnSp>
        <p:nvCxnSpPr>
          <p:cNvPr id="274" name="Google Shape;274;p27"/>
          <p:cNvCxnSpPr/>
          <p:nvPr/>
        </p:nvCxnSpPr>
        <p:spPr>
          <a:xfrm flipH="1" rot="10800000">
            <a:off x="4038600" y="4191000"/>
            <a:ext cx="838200" cy="762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5" name="Google Shape;275;p27"/>
          <p:cNvCxnSpPr/>
          <p:nvPr/>
        </p:nvCxnSpPr>
        <p:spPr>
          <a:xfrm>
            <a:off x="5486400" y="2971800"/>
            <a:ext cx="1646238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6" name="Google Shape;276;p27"/>
          <p:cNvCxnSpPr/>
          <p:nvPr/>
        </p:nvCxnSpPr>
        <p:spPr>
          <a:xfrm flipH="1" rot="10800000">
            <a:off x="7086600" y="2667000"/>
            <a:ext cx="304800" cy="304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7" name="Google Shape;277;p27"/>
          <p:cNvCxnSpPr/>
          <p:nvPr/>
        </p:nvCxnSpPr>
        <p:spPr>
          <a:xfrm flipH="1" rot="10800000">
            <a:off x="4876800" y="3581400"/>
            <a:ext cx="304800" cy="609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8" name="Google Shape;278;p27"/>
          <p:cNvCxnSpPr/>
          <p:nvPr/>
        </p:nvCxnSpPr>
        <p:spPr>
          <a:xfrm flipH="1" rot="10800000">
            <a:off x="5181600" y="2971800"/>
            <a:ext cx="304800" cy="609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79" name="Google Shape;279;p27"/>
          <p:cNvSpPr/>
          <p:nvPr/>
        </p:nvSpPr>
        <p:spPr>
          <a:xfrm>
            <a:off x="3962400" y="4876800"/>
            <a:ext cx="152400" cy="152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0" name="Google Shape;280;p27"/>
          <p:cNvSpPr/>
          <p:nvPr/>
        </p:nvSpPr>
        <p:spPr>
          <a:xfrm>
            <a:off x="7315200" y="2590800"/>
            <a:ext cx="152400" cy="152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8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Graphing Displacement</a:t>
            </a:r>
            <a:endParaRPr b="1"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7" name="Google Shape;287;p28"/>
          <p:cNvSpPr txBox="1"/>
          <p:nvPr/>
        </p:nvSpPr>
        <p:spPr>
          <a:xfrm>
            <a:off x="152400" y="1219200"/>
            <a:ext cx="8839200" cy="5078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Instead of distance, we should be measuring position!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 takes 30s to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get to the store.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But then you run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back to the house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get your wallet.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Then back to the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store to buy the milk.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then go over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your aunt’s house.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graph explains the story much better ☺</a:t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descr="http://www.hetemeel.com/einsteinshow.php?text=%0D%0A%0D%0A+++++++++++++++++++++++++E+%3D+mc%5E2" id="288" name="Google Shape;288;p28"/>
          <p:cNvSpPr/>
          <p:nvPr/>
        </p:nvSpPr>
        <p:spPr>
          <a:xfrm>
            <a:off x="6438900" y="1676400"/>
            <a:ext cx="23241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289" name="Google Shape;289;p28"/>
          <p:cNvGraphicFramePr/>
          <p:nvPr/>
        </p:nvGraphicFramePr>
        <p:xfrm>
          <a:off x="4038600" y="1730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{69D5E967-9E21-47F7-90FF-5D51106463F3}</a:tableStyleId>
              </a:tblPr>
              <a:tblGrid>
                <a:gridCol w="812150"/>
                <a:gridCol w="812925"/>
                <a:gridCol w="812925"/>
                <a:gridCol w="812925"/>
                <a:gridCol w="812925"/>
                <a:gridCol w="812925"/>
              </a:tblGrid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0" name="Google Shape;290;p28"/>
          <p:cNvSpPr txBox="1"/>
          <p:nvPr/>
        </p:nvSpPr>
        <p:spPr>
          <a:xfrm>
            <a:off x="3581400" y="1958975"/>
            <a:ext cx="609600" cy="2657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16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b="1"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/>
          </a:p>
        </p:txBody>
      </p:sp>
      <p:sp>
        <p:nvSpPr>
          <p:cNvPr id="291" name="Google Shape;291;p28"/>
          <p:cNvSpPr txBox="1"/>
          <p:nvPr/>
        </p:nvSpPr>
        <p:spPr>
          <a:xfrm>
            <a:off x="4572000" y="4930775"/>
            <a:ext cx="395012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30     60     90   120    150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Time (s)</a:t>
            </a:r>
            <a:endParaRPr/>
          </a:p>
        </p:txBody>
      </p:sp>
      <p:sp>
        <p:nvSpPr>
          <p:cNvPr id="292" name="Google Shape;292;p28"/>
          <p:cNvSpPr txBox="1"/>
          <p:nvPr/>
        </p:nvSpPr>
        <p:spPr>
          <a:xfrm rot="-5400000">
            <a:off x="2519571" y="3061901"/>
            <a:ext cx="1631216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Distance (m)</a:t>
            </a:r>
            <a:endParaRPr b="1" sz="2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293" name="Google Shape;293;p28"/>
          <p:cNvCxnSpPr/>
          <p:nvPr/>
        </p:nvCxnSpPr>
        <p:spPr>
          <a:xfrm flipH="1" rot="10800000">
            <a:off x="4038600" y="4191000"/>
            <a:ext cx="838200" cy="762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94" name="Google Shape;294;p28"/>
          <p:cNvCxnSpPr/>
          <p:nvPr/>
        </p:nvCxnSpPr>
        <p:spPr>
          <a:xfrm>
            <a:off x="5486400" y="4267200"/>
            <a:ext cx="1646238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95" name="Google Shape;295;p28"/>
          <p:cNvCxnSpPr/>
          <p:nvPr/>
        </p:nvCxnSpPr>
        <p:spPr>
          <a:xfrm flipH="1" rot="10800000">
            <a:off x="7086600" y="4038600"/>
            <a:ext cx="304800" cy="228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96" name="Google Shape;296;p28"/>
          <p:cNvCxnSpPr/>
          <p:nvPr/>
        </p:nvCxnSpPr>
        <p:spPr>
          <a:xfrm>
            <a:off x="4876800" y="4191000"/>
            <a:ext cx="304800" cy="762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97" name="Google Shape;297;p28"/>
          <p:cNvCxnSpPr/>
          <p:nvPr/>
        </p:nvCxnSpPr>
        <p:spPr>
          <a:xfrm flipH="1" rot="10800000">
            <a:off x="5181600" y="4191000"/>
            <a:ext cx="304800" cy="762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98" name="Google Shape;298;p28"/>
          <p:cNvSpPr txBox="1"/>
          <p:nvPr/>
        </p:nvSpPr>
        <p:spPr>
          <a:xfrm rot="-5400000">
            <a:off x="2478613" y="2976771"/>
            <a:ext cx="1631216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Position (m)</a:t>
            </a:r>
            <a:endParaRPr/>
          </a:p>
        </p:txBody>
      </p:sp>
      <p:sp>
        <p:nvSpPr>
          <p:cNvPr id="299" name="Google Shape;299;p28"/>
          <p:cNvSpPr/>
          <p:nvPr/>
        </p:nvSpPr>
        <p:spPr>
          <a:xfrm>
            <a:off x="3962400" y="4876800"/>
            <a:ext cx="152400" cy="152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0" name="Google Shape;300;p28"/>
          <p:cNvSpPr/>
          <p:nvPr/>
        </p:nvSpPr>
        <p:spPr>
          <a:xfrm>
            <a:off x="7315200" y="3962400"/>
            <a:ext cx="152400" cy="152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9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On Your Own</a:t>
            </a:r>
            <a:endParaRPr b="1"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7" name="Google Shape;307;p29"/>
          <p:cNvSpPr txBox="1"/>
          <p:nvPr/>
        </p:nvSpPr>
        <p:spPr>
          <a:xfrm>
            <a:off x="152400" y="1066800"/>
            <a:ext cx="8991600" cy="5601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 Speed = </a:t>
            </a:r>
            <a:r>
              <a:rPr b="1" lang="en-US" sz="23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∆ Distance</a:t>
            </a:r>
            <a:r>
              <a:rPr b="1" lang="en-US" sz="23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to calculate each different speed.</a:t>
            </a:r>
            <a:br>
              <a:rPr b="1" lang="en-US" sz="23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3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	  ∆  Time</a:t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AutoNum type="alphaUcParenR"/>
            </a:pP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 m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0.6 m/s </a:t>
            </a:r>
            <a:b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20 s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AutoNum type="alphaUcParenR"/>
            </a:pP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4 m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0.1 m/s</a:t>
            </a:r>
            <a:b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40 s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AutoNum type="alphaUcParenR"/>
            </a:pP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–16 m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-0.4 m/s</a:t>
            </a:r>
            <a:b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40 s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AutoNum type="alphaUcParenR"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does the negative sign indicate?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object changed direction</a:t>
            </a:r>
            <a:endParaRPr/>
          </a:p>
        </p:txBody>
      </p:sp>
      <p:sp>
        <p:nvSpPr>
          <p:cNvPr descr="http://www.hetemeel.com/einsteinshow.php?text=%0D%0A%0D%0A+++++++++++++++++++++++++E+%3D+mc%5E2" id="308" name="Google Shape;308;p29"/>
          <p:cNvSpPr/>
          <p:nvPr/>
        </p:nvSpPr>
        <p:spPr>
          <a:xfrm>
            <a:off x="6438900" y="1676400"/>
            <a:ext cx="23241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309" name="Google Shape;309;p29"/>
          <p:cNvGraphicFramePr/>
          <p:nvPr/>
        </p:nvGraphicFramePr>
        <p:xfrm>
          <a:off x="4038600" y="1730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{69D5E967-9E21-47F7-90FF-5D51106463F3}</a:tableStyleId>
              </a:tblPr>
              <a:tblGrid>
                <a:gridCol w="812150"/>
                <a:gridCol w="812925"/>
                <a:gridCol w="812925"/>
                <a:gridCol w="812925"/>
                <a:gridCol w="812925"/>
                <a:gridCol w="812925"/>
              </a:tblGrid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10" name="Google Shape;310;p29"/>
          <p:cNvSpPr txBox="1"/>
          <p:nvPr/>
        </p:nvSpPr>
        <p:spPr>
          <a:xfrm>
            <a:off x="3581400" y="1958975"/>
            <a:ext cx="609600" cy="2657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16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b="1"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4572000" y="4930775"/>
            <a:ext cx="390363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20     40     60     80   100</a:t>
            </a:r>
            <a:endParaRPr b="1" sz="2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Time (s)</a:t>
            </a:r>
            <a:endParaRPr/>
          </a:p>
        </p:txBody>
      </p:sp>
      <p:sp>
        <p:nvSpPr>
          <p:cNvPr id="312" name="Google Shape;312;p29"/>
          <p:cNvSpPr txBox="1"/>
          <p:nvPr/>
        </p:nvSpPr>
        <p:spPr>
          <a:xfrm rot="-5400000">
            <a:off x="2595771" y="3061901"/>
            <a:ext cx="1631216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Position (m)</a:t>
            </a:r>
            <a:endParaRPr/>
          </a:p>
        </p:txBody>
      </p:sp>
      <p:cxnSp>
        <p:nvCxnSpPr>
          <p:cNvPr id="313" name="Google Shape;313;p29"/>
          <p:cNvCxnSpPr/>
          <p:nvPr/>
        </p:nvCxnSpPr>
        <p:spPr>
          <a:xfrm flipH="1" rot="10800000">
            <a:off x="4038600" y="3352800"/>
            <a:ext cx="838200" cy="158496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4" name="Google Shape;314;p29"/>
          <p:cNvSpPr/>
          <p:nvPr/>
        </p:nvSpPr>
        <p:spPr>
          <a:xfrm>
            <a:off x="685800" y="6248400"/>
            <a:ext cx="4572000" cy="457200"/>
          </a:xfrm>
          <a:prstGeom prst="rect">
            <a:avLst/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315" name="Google Shape;315;p29"/>
          <p:cNvCxnSpPr/>
          <p:nvPr/>
        </p:nvCxnSpPr>
        <p:spPr>
          <a:xfrm flipH="1" rot="10800000">
            <a:off x="4876800" y="2819400"/>
            <a:ext cx="1600200" cy="51816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6" name="Google Shape;316;p29"/>
          <p:cNvCxnSpPr/>
          <p:nvPr/>
        </p:nvCxnSpPr>
        <p:spPr>
          <a:xfrm>
            <a:off x="6477000" y="2804160"/>
            <a:ext cx="1676400" cy="214884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7" name="Google Shape;317;p29"/>
          <p:cNvSpPr txBox="1"/>
          <p:nvPr/>
        </p:nvSpPr>
        <p:spPr>
          <a:xfrm>
            <a:off x="4191000" y="3352800"/>
            <a:ext cx="40908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8" name="Google Shape;318;p29"/>
          <p:cNvSpPr txBox="1"/>
          <p:nvPr/>
        </p:nvSpPr>
        <p:spPr>
          <a:xfrm>
            <a:off x="5183970" y="2743200"/>
            <a:ext cx="37863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9" name="Google Shape;319;p29"/>
          <p:cNvSpPr txBox="1"/>
          <p:nvPr/>
        </p:nvSpPr>
        <p:spPr>
          <a:xfrm>
            <a:off x="7239000" y="3429000"/>
            <a:ext cx="37542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0"/>
          <p:cNvSpPr txBox="1"/>
          <p:nvPr/>
        </p:nvSpPr>
        <p:spPr>
          <a:xfrm>
            <a:off x="152400" y="288925"/>
            <a:ext cx="8839200" cy="1708150"/>
          </a:xfrm>
          <a:prstGeom prst="rect">
            <a:avLst/>
          </a:prstGeom>
          <a:solidFill>
            <a:srgbClr val="C0C0C0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Chapters 2-3c</a:t>
            </a:r>
            <a:endParaRPr b="1" sz="45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Understanding Velocity</a:t>
            </a:r>
            <a:endParaRPr b="1" sz="6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http://www.ux1.eiu.edu/~cfadd/1350/Hmwk/Ch04/Images/FigP4.65b.gif" id="326" name="Google Shape;326;p30"/>
          <p:cNvPicPr preferRelativeResize="0"/>
          <p:nvPr/>
        </p:nvPicPr>
        <p:blipFill rotWithShape="1">
          <a:blip r:embed="rId3">
            <a:alphaModFix/>
          </a:blip>
          <a:srcRect b="0" l="0" r="-2119" t="0"/>
          <a:stretch/>
        </p:blipFill>
        <p:spPr>
          <a:xfrm>
            <a:off x="2590800" y="2438400"/>
            <a:ext cx="4069465" cy="372474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1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Measuring Velocity</a:t>
            </a:r>
            <a:endParaRPr b="1"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3" name="Google Shape;333;p31"/>
          <p:cNvSpPr txBox="1"/>
          <p:nvPr/>
        </p:nvSpPr>
        <p:spPr>
          <a:xfrm>
            <a:off x="152400" y="1219200"/>
            <a:ext cx="8839200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Just as distance couldn’t tell the whole story in a trip to your Aunt’s house, speed also has limitations. So we use…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Velocity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Measures the speed and direction of movement</a:t>
            </a:r>
            <a:endParaRPr b="1" sz="2400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of these takes into account</a:t>
            </a:r>
            <a:b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direction the person is moving?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Measuring Speed = </a:t>
            </a:r>
            <a:r>
              <a:rPr b="1" i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17m</a:t>
            </a: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0.14 </a:t>
            </a:r>
            <a:r>
              <a:rPr b="1" i="1"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m/s</a:t>
            </a:r>
            <a:b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		 125s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Measuring Velocity = </a:t>
            </a:r>
            <a:r>
              <a:rPr b="1" i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7m</a:t>
            </a: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0.06 </a:t>
            </a:r>
            <a:r>
              <a:rPr b="1" i="1"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m/s</a:t>
            </a:r>
            <a:b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		   125s</a:t>
            </a:r>
            <a:endParaRPr/>
          </a:p>
        </p:txBody>
      </p:sp>
      <p:pic>
        <p:nvPicPr>
          <p:cNvPr id="334" name="Google Shape;33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7400" y="2590800"/>
            <a:ext cx="2989554" cy="2035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67400" y="4724400"/>
            <a:ext cx="2967045" cy="2035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2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Comparing Graphs</a:t>
            </a:r>
            <a:endParaRPr b="1"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42" name="Google Shape;342;p32"/>
          <p:cNvSpPr txBox="1"/>
          <p:nvPr/>
        </p:nvSpPr>
        <p:spPr>
          <a:xfrm>
            <a:off x="152400" y="1219200"/>
            <a:ext cx="8991600" cy="53399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Can we use a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position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graph to create a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velocity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graph?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18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 must understand the difference between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Your Location	and 		Your Speed</a:t>
            </a:r>
            <a:endParaRPr/>
          </a:p>
        </p:txBody>
      </p:sp>
      <p:pic>
        <p:nvPicPr>
          <p:cNvPr descr="C:\Users\AJ Barry\Downloads\Coordinate Graph.bmp" id="343" name="Google Shape;34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600" y="1905000"/>
            <a:ext cx="3720394" cy="3118403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2"/>
          <p:cNvSpPr txBox="1"/>
          <p:nvPr/>
        </p:nvSpPr>
        <p:spPr>
          <a:xfrm>
            <a:off x="6553200" y="5024131"/>
            <a:ext cx="99899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Time (s)</a:t>
            </a:r>
            <a:endParaRPr b="1"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45" name="Google Shape;345;p32"/>
          <p:cNvSpPr txBox="1"/>
          <p:nvPr/>
        </p:nvSpPr>
        <p:spPr>
          <a:xfrm rot="-5400000">
            <a:off x="4298883" y="3074614"/>
            <a:ext cx="1486946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Velocity (m/s)</a:t>
            </a:r>
            <a:endParaRPr b="1"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C:\Users\AJ Barry\Downloads\Coordinate Graph.bmp" id="346" name="Google Shape;34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976131"/>
            <a:ext cx="3720394" cy="3118403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32"/>
          <p:cNvSpPr txBox="1"/>
          <p:nvPr/>
        </p:nvSpPr>
        <p:spPr>
          <a:xfrm>
            <a:off x="2057400" y="5095262"/>
            <a:ext cx="99899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Time (s)</a:t>
            </a:r>
            <a:endParaRPr b="1"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48" name="Google Shape;348;p32"/>
          <p:cNvSpPr txBox="1"/>
          <p:nvPr/>
        </p:nvSpPr>
        <p:spPr>
          <a:xfrm rot="-5400000">
            <a:off x="-70279" y="3272383"/>
            <a:ext cx="1233671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Position (m)</a:t>
            </a:r>
            <a:endParaRPr b="1"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349" name="Google Shape;349;p32"/>
          <p:cNvCxnSpPr/>
          <p:nvPr/>
        </p:nvCxnSpPr>
        <p:spPr>
          <a:xfrm flipH="1" rot="10800000">
            <a:off x="990600" y="2157216"/>
            <a:ext cx="1600200" cy="12954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0" name="Google Shape;350;p32"/>
          <p:cNvCxnSpPr/>
          <p:nvPr/>
        </p:nvCxnSpPr>
        <p:spPr>
          <a:xfrm>
            <a:off x="5486400" y="3300216"/>
            <a:ext cx="160020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1" name="Google Shape;351;p32"/>
          <p:cNvCxnSpPr/>
          <p:nvPr/>
        </p:nvCxnSpPr>
        <p:spPr>
          <a:xfrm>
            <a:off x="990600" y="4138416"/>
            <a:ext cx="1600200" cy="0"/>
          </a:xfrm>
          <a:prstGeom prst="straightConnector1">
            <a:avLst/>
          </a:prstGeom>
          <a:noFill/>
          <a:ln cap="flat" cmpd="sng" w="38100">
            <a:solidFill>
              <a:srgbClr val="0066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2" name="Google Shape;352;p32"/>
          <p:cNvCxnSpPr/>
          <p:nvPr/>
        </p:nvCxnSpPr>
        <p:spPr>
          <a:xfrm>
            <a:off x="5486400" y="3452616"/>
            <a:ext cx="1600200" cy="0"/>
          </a:xfrm>
          <a:prstGeom prst="straightConnector1">
            <a:avLst/>
          </a:prstGeom>
          <a:noFill/>
          <a:ln cap="flat" cmpd="sng" w="38100">
            <a:solidFill>
              <a:srgbClr val="0066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3" name="Google Shape;353;p32"/>
          <p:cNvCxnSpPr/>
          <p:nvPr/>
        </p:nvCxnSpPr>
        <p:spPr>
          <a:xfrm>
            <a:off x="2590800" y="2157216"/>
            <a:ext cx="1600200" cy="1295400"/>
          </a:xfrm>
          <a:prstGeom prst="straightConnector1">
            <a:avLst/>
          </a:prstGeom>
          <a:noFill/>
          <a:ln cap="flat" cmpd="sng" w="38100">
            <a:solidFill>
              <a:srgbClr val="33CC3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4" name="Google Shape;354;p32"/>
          <p:cNvCxnSpPr/>
          <p:nvPr/>
        </p:nvCxnSpPr>
        <p:spPr>
          <a:xfrm>
            <a:off x="7086600" y="3528816"/>
            <a:ext cx="1600200" cy="0"/>
          </a:xfrm>
          <a:prstGeom prst="straightConnector1">
            <a:avLst/>
          </a:prstGeom>
          <a:noFill/>
          <a:ln cap="flat" cmpd="sng" w="38100">
            <a:solidFill>
              <a:srgbClr val="33CC3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5" name="Google Shape;355;p32"/>
          <p:cNvCxnSpPr/>
          <p:nvPr/>
        </p:nvCxnSpPr>
        <p:spPr>
          <a:xfrm flipH="1" rot="10800000">
            <a:off x="2590800" y="3528816"/>
            <a:ext cx="304800" cy="1295400"/>
          </a:xfrm>
          <a:prstGeom prst="straightConnector1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6" name="Google Shape;356;p32"/>
          <p:cNvCxnSpPr/>
          <p:nvPr/>
        </p:nvCxnSpPr>
        <p:spPr>
          <a:xfrm>
            <a:off x="7086600" y="2743200"/>
            <a:ext cx="304800" cy="0"/>
          </a:xfrm>
          <a:prstGeom prst="straightConnector1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57" name="Google Shape;35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113" y="1905000"/>
            <a:ext cx="4084399" cy="37244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upload.wikimedia.org/wikipedia/commons/5/5d/Ford_Mondeo_MK3_ST220_-_Speedometer_(light).jpg" id="358" name="Google Shape;358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52999" y="1921298"/>
            <a:ext cx="3929734" cy="3560349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2"/>
          <p:cNvSpPr txBox="1"/>
          <p:nvPr/>
        </p:nvSpPr>
        <p:spPr>
          <a:xfrm>
            <a:off x="331113" y="5407223"/>
            <a:ext cx="4084686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Time (min)</a:t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3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Positive and Negative Values</a:t>
            </a:r>
            <a:endParaRPr b="1"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66" name="Google Shape;366;p33"/>
          <p:cNvSpPr txBox="1"/>
          <p:nvPr/>
        </p:nvSpPr>
        <p:spPr>
          <a:xfrm>
            <a:off x="152400" y="1219200"/>
            <a:ext cx="579120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of these choices could this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position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graph be describing?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a) A car going east makes a U-turn</a:t>
            </a:r>
            <a:b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b) A ball thrown up in the air</a:t>
            </a:r>
            <a:b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c) A boomerang thrown north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 of these could be represented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by this graph!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of the choices above could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 described by this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velocity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graph?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Again, all of these are correct.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positive velocity (speed) slows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zero and then increases in the</a:t>
            </a:r>
            <a:b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opposite direction.</a:t>
            </a:r>
            <a:endParaRPr/>
          </a:p>
        </p:txBody>
      </p:sp>
      <p:sp>
        <p:nvSpPr>
          <p:cNvPr descr="http://www.hetemeel.com/einsteinshow.php?text=%0D%0A%0D%0A+++++++++++++++++++++++++E+%3D+mc%5E2" id="367" name="Google Shape;367;p33"/>
          <p:cNvSpPr/>
          <p:nvPr/>
        </p:nvSpPr>
        <p:spPr>
          <a:xfrm>
            <a:off x="6438900" y="1676400"/>
            <a:ext cx="23241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C03-21A-845813" id="368" name="Google Shape;368;p33"/>
          <p:cNvPicPr preferRelativeResize="0"/>
          <p:nvPr/>
        </p:nvPicPr>
        <p:blipFill rotWithShape="1">
          <a:blip r:embed="rId3">
            <a:alphaModFix/>
          </a:blip>
          <a:srcRect b="48626" l="0" r="49738" t="0"/>
          <a:stretch/>
        </p:blipFill>
        <p:spPr>
          <a:xfrm>
            <a:off x="5943600" y="3886200"/>
            <a:ext cx="2740662" cy="272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43600" y="1295400"/>
            <a:ext cx="2784290" cy="25075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0" name="Google Shape;370;p33"/>
          <p:cNvCxnSpPr/>
          <p:nvPr/>
        </p:nvCxnSpPr>
        <p:spPr>
          <a:xfrm>
            <a:off x="6263640" y="5943600"/>
            <a:ext cx="13716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4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Measuring Velocity</a:t>
            </a:r>
            <a:endParaRPr b="1"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77" name="Google Shape;377;p34"/>
          <p:cNvSpPr txBox="1"/>
          <p:nvPr/>
        </p:nvSpPr>
        <p:spPr>
          <a:xfrm>
            <a:off x="152400" y="1219200"/>
            <a:ext cx="8839200" cy="5609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measure average velocity we use the equation…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v =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  <a:r>
              <a:rPr b="1" baseline="-25000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d</a:t>
            </a:r>
            <a:r>
              <a:rPr b="1" baseline="-25000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Position </a:t>
            </a:r>
            <a:r>
              <a:rPr b="1" baseline="-25000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final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Position </a:t>
            </a:r>
            <a:r>
              <a:rPr b="1" baseline="-25000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initial</a:t>
            </a:r>
            <a:b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     ∆t 		      change in time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b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cyclist travels 500m within a time period of 20s. What’s his average velocity?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v =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  <a:r>
              <a:rPr b="1" baseline="-25000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d</a:t>
            </a:r>
            <a:r>
              <a:rPr b="1" baseline="-25000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500m - 0m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v = 25 m/s</a:t>
            </a:r>
            <a:b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     ∆t            20s</a:t>
            </a:r>
            <a:endParaRPr/>
          </a:p>
          <a:p>
            <a:pPr indent="0" lvl="0" marL="0" marR="0" rtl="0" algn="ctr">
              <a:spcBef>
                <a:spcPts val="1150"/>
              </a:spcBef>
              <a:spcAft>
                <a:spcPts val="0"/>
              </a:spcAft>
              <a:buNone/>
            </a:pPr>
            <a:r>
              <a:rPr b="1" i="1" lang="en-US" sz="23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Was he moving faster at the start or end of the race?</a:t>
            </a:r>
            <a:endParaRPr b="1" i="1" sz="23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Instantaneous Velocity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Velocity at a moment in time.</a:t>
            </a:r>
            <a:endParaRPr b="1" sz="2400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If he was traveling downhill in this problem, would his average velocity be closer to the start, middle, or end?</a:t>
            </a:r>
            <a:endParaRPr/>
          </a:p>
        </p:txBody>
      </p:sp>
      <p:sp>
        <p:nvSpPr>
          <p:cNvPr id="378" name="Google Shape;378;p34"/>
          <p:cNvSpPr/>
          <p:nvPr/>
        </p:nvSpPr>
        <p:spPr>
          <a:xfrm>
            <a:off x="3048000" y="3962400"/>
            <a:ext cx="2362200" cy="838200"/>
          </a:xfrm>
          <a:prstGeom prst="roundRect">
            <a:avLst>
              <a:gd fmla="val 16667" name="adj"/>
            </a:avLst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79" name="Google Shape;379;p34"/>
          <p:cNvSpPr/>
          <p:nvPr/>
        </p:nvSpPr>
        <p:spPr>
          <a:xfrm>
            <a:off x="914400" y="3962400"/>
            <a:ext cx="533400" cy="457200"/>
          </a:xfrm>
          <a:prstGeom prst="ellipse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0" name="Google Shape;380;p34"/>
          <p:cNvSpPr/>
          <p:nvPr/>
        </p:nvSpPr>
        <p:spPr>
          <a:xfrm>
            <a:off x="5410200" y="3962400"/>
            <a:ext cx="2362200" cy="838200"/>
          </a:xfrm>
          <a:prstGeom prst="roundRect">
            <a:avLst>
              <a:gd fmla="val 16667" name="adj"/>
            </a:avLst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5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On Your Own</a:t>
            </a:r>
            <a:endParaRPr b="1"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7" name="Google Shape;387;p35"/>
          <p:cNvSpPr txBox="1"/>
          <p:nvPr/>
        </p:nvSpPr>
        <p:spPr>
          <a:xfrm>
            <a:off x="152400" y="1219200"/>
            <a:ext cx="8991600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Lets try solving for some of these variables…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cyclist maintains a constant velocity of 5 m/s during a race. How long will it take him to finish the 250 m race?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 =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  <a:r>
              <a:rPr b="1" baseline="-25000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d</a:t>
            </a:r>
            <a:r>
              <a:rPr b="1" baseline="-25000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5 m/s =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250m – 0m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∆t = 50 s</a:t>
            </a:r>
            <a:b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∆t  		           ∆t </a:t>
            </a:r>
            <a:endParaRPr b="1" baseline="-25000"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Another cyclist gets a 10 meter head start in the race and finishes in 49 seconds. What’s her average velocity?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 =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  <a:r>
              <a:rPr b="1" baseline="-25000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d</a:t>
            </a:r>
            <a:r>
              <a:rPr b="1" baseline="-25000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v = </a:t>
            </a:r>
            <a: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250m - 10m</a:t>
            </a: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	v = 4.9 m/s </a:t>
            </a:r>
            <a:br>
              <a:rPr b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∆t                49 s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cyclist won the race?		The woman	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 was going faster?			The man	</a:t>
            </a:r>
            <a:endParaRPr/>
          </a:p>
        </p:txBody>
      </p:sp>
      <p:sp>
        <p:nvSpPr>
          <p:cNvPr id="388" name="Google Shape;388;p35"/>
          <p:cNvSpPr/>
          <p:nvPr/>
        </p:nvSpPr>
        <p:spPr>
          <a:xfrm>
            <a:off x="2286000" y="2590800"/>
            <a:ext cx="3124200" cy="990600"/>
          </a:xfrm>
          <a:prstGeom prst="roundRect">
            <a:avLst>
              <a:gd fmla="val 16667" name="adj"/>
            </a:avLst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9" name="Google Shape;389;p35"/>
          <p:cNvSpPr/>
          <p:nvPr/>
        </p:nvSpPr>
        <p:spPr>
          <a:xfrm>
            <a:off x="5638800" y="2590800"/>
            <a:ext cx="2971800" cy="990600"/>
          </a:xfrm>
          <a:prstGeom prst="roundRect">
            <a:avLst>
              <a:gd fmla="val 16667" name="adj"/>
            </a:avLst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90" name="Google Shape;390;p35"/>
          <p:cNvSpPr/>
          <p:nvPr/>
        </p:nvSpPr>
        <p:spPr>
          <a:xfrm>
            <a:off x="1066800" y="3048000"/>
            <a:ext cx="533400" cy="457200"/>
          </a:xfrm>
          <a:prstGeom prst="ellipse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91" name="Google Shape;391;p35"/>
          <p:cNvSpPr/>
          <p:nvPr/>
        </p:nvSpPr>
        <p:spPr>
          <a:xfrm>
            <a:off x="152400" y="4572000"/>
            <a:ext cx="381000" cy="457200"/>
          </a:xfrm>
          <a:prstGeom prst="ellipse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92" name="Google Shape;392;p35"/>
          <p:cNvSpPr/>
          <p:nvPr/>
        </p:nvSpPr>
        <p:spPr>
          <a:xfrm>
            <a:off x="2133600" y="4419600"/>
            <a:ext cx="3429000" cy="990600"/>
          </a:xfrm>
          <a:prstGeom prst="roundRect">
            <a:avLst>
              <a:gd fmla="val 16667" name="adj"/>
            </a:avLst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93" name="Google Shape;393;p35"/>
          <p:cNvSpPr/>
          <p:nvPr/>
        </p:nvSpPr>
        <p:spPr>
          <a:xfrm>
            <a:off x="5638800" y="4419600"/>
            <a:ext cx="2667000" cy="990600"/>
          </a:xfrm>
          <a:prstGeom prst="roundRect">
            <a:avLst>
              <a:gd fmla="val 16667" name="adj"/>
            </a:avLst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94" name="Google Shape;394;p35"/>
          <p:cNvSpPr/>
          <p:nvPr/>
        </p:nvSpPr>
        <p:spPr>
          <a:xfrm>
            <a:off x="6248400" y="5486400"/>
            <a:ext cx="2057400" cy="457200"/>
          </a:xfrm>
          <a:prstGeom prst="roundRect">
            <a:avLst>
              <a:gd fmla="val 16667" name="adj"/>
            </a:avLst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95" name="Google Shape;395;p35"/>
          <p:cNvSpPr/>
          <p:nvPr/>
        </p:nvSpPr>
        <p:spPr>
          <a:xfrm>
            <a:off x="6248400" y="6019800"/>
            <a:ext cx="2057400" cy="457200"/>
          </a:xfrm>
          <a:prstGeom prst="roundRect">
            <a:avLst>
              <a:gd fmla="val 16667" name="adj"/>
            </a:avLst>
          </a:prstGeom>
          <a:solidFill>
            <a:srgbClr val="DA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