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9" r:id="rId3"/>
    <p:sldId id="288" r:id="rId4"/>
    <p:sldId id="282" r:id="rId5"/>
    <p:sldId id="271" r:id="rId6"/>
    <p:sldId id="278" r:id="rId7"/>
    <p:sldId id="269" r:id="rId8"/>
    <p:sldId id="260" r:id="rId9"/>
    <p:sldId id="261" r:id="rId10"/>
    <p:sldId id="285" r:id="rId11"/>
    <p:sldId id="284" r:id="rId12"/>
    <p:sldId id="270" r:id="rId13"/>
    <p:sldId id="266" r:id="rId14"/>
    <p:sldId id="277" r:id="rId15"/>
    <p:sldId id="286" r:id="rId16"/>
    <p:sldId id="287" r:id="rId17"/>
  </p:sldIdLst>
  <p:sldSz cx="9144000" cy="6858000" type="screen4x3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B4E6"/>
    <a:srgbClr val="0099FF"/>
    <a:srgbClr val="33CC33"/>
    <a:srgbClr val="DAFFFF"/>
    <a:srgbClr val="0099CC"/>
    <a:srgbClr val="0066FF"/>
    <a:srgbClr val="00CCFF"/>
    <a:srgbClr val="B6FF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68" autoAdjust="0"/>
    <p:restoredTop sz="94660"/>
  </p:normalViewPr>
  <p:slideViewPr>
    <p:cSldViewPr>
      <p:cViewPr>
        <p:scale>
          <a:sx n="60" d="100"/>
          <a:sy n="60" d="100"/>
        </p:scale>
        <p:origin x="-738" y="-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738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fld id="{33C6F300-AC87-49C5-89F4-0798849568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63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7325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dirty="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9838" y="3330575"/>
            <a:ext cx="6816725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7325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Comic Sans MS" pitchFamily="8" charset="0"/>
              </a:defRPr>
            </a:lvl1pPr>
          </a:lstStyle>
          <a:p>
            <a:pPr>
              <a:defRPr/>
            </a:pPr>
            <a:fld id="{8520CA14-E370-40E3-A3E2-59698502AF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3511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2CAB8-0D92-4EF4-9240-A16447BD2917}" type="slidenum">
              <a:rPr lang="en-US" smtClean="0">
                <a:latin typeface="Comic Sans MS" pitchFamily="66" charset="0"/>
              </a:rPr>
              <a:pPr/>
              <a:t>1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C2FA60-99C4-4210-AFE4-943DE4F1D93A}" type="slidenum">
              <a:rPr lang="en-US" smtClean="0">
                <a:latin typeface="Comic Sans MS" pitchFamily="66" charset="0"/>
              </a:rPr>
              <a:pPr/>
              <a:t>2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F74C76-0A7B-4963-AB23-58AAFC268B4D}" type="slidenum">
              <a:rPr lang="en-US" smtClean="0">
                <a:latin typeface="Comic Sans MS" pitchFamily="66" charset="0"/>
              </a:rPr>
              <a:pPr/>
              <a:t>3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F74C76-0A7B-4963-AB23-58AAFC268B4D}" type="slidenum">
              <a:rPr lang="en-US" smtClean="0">
                <a:latin typeface="Comic Sans MS" pitchFamily="66" charset="0"/>
              </a:rPr>
              <a:pPr/>
              <a:t>4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F74C76-0A7B-4963-AB23-58AAFC268B4D}" type="slidenum">
              <a:rPr lang="en-US" smtClean="0">
                <a:latin typeface="Comic Sans MS" pitchFamily="66" charset="0"/>
              </a:rPr>
              <a:pPr/>
              <a:t>5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F74C76-0A7B-4963-AB23-58AAFC268B4D}" type="slidenum">
              <a:rPr lang="en-US" smtClean="0">
                <a:latin typeface="Comic Sans MS" pitchFamily="66" charset="0"/>
              </a:rPr>
              <a:pPr/>
              <a:t>6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2CAB8-0D92-4EF4-9240-A16447BD2917}" type="slidenum">
              <a:rPr lang="en-US" smtClean="0">
                <a:latin typeface="Comic Sans MS" pitchFamily="66" charset="0"/>
              </a:rPr>
              <a:pPr/>
              <a:t>7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C2FA60-99C4-4210-AFE4-943DE4F1D93A}" type="slidenum">
              <a:rPr lang="en-US" smtClean="0">
                <a:latin typeface="Comic Sans MS" pitchFamily="66" charset="0"/>
              </a:rPr>
              <a:pPr/>
              <a:t>8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C2FA60-99C4-4210-AFE4-943DE4F1D93A}" type="slidenum">
              <a:rPr lang="en-US" smtClean="0">
                <a:latin typeface="Comic Sans MS" pitchFamily="66" charset="0"/>
              </a:rPr>
              <a:pPr/>
              <a:t>9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C2FA60-99C4-4210-AFE4-943DE4F1D93A}" type="slidenum">
              <a:rPr lang="en-US" smtClean="0">
                <a:latin typeface="Comic Sans MS" pitchFamily="66" charset="0"/>
              </a:rPr>
              <a:pPr/>
              <a:t>10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C2FA60-99C4-4210-AFE4-943DE4F1D93A}" type="slidenum">
              <a:rPr lang="en-US" smtClean="0">
                <a:latin typeface="Comic Sans MS" pitchFamily="66" charset="0"/>
              </a:rPr>
              <a:pPr/>
              <a:t>11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2CAB8-0D92-4EF4-9240-A16447BD2917}" type="slidenum">
              <a:rPr lang="en-US" smtClean="0">
                <a:latin typeface="Comic Sans MS" pitchFamily="66" charset="0"/>
              </a:rPr>
              <a:pPr/>
              <a:t>12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13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14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15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C2FA60-99C4-4210-AFE4-943DE4F1D93A}" type="slidenum">
              <a:rPr lang="en-US" smtClean="0">
                <a:latin typeface="Comic Sans MS" pitchFamily="66" charset="0"/>
              </a:rPr>
              <a:pPr/>
              <a:t>16</a:t>
            </a:fld>
            <a:endParaRPr lang="en-US" dirty="0" smtClean="0">
              <a:latin typeface="Comic Sans MS" pitchFamily="66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483FE-747A-4E19-96B3-096DEA8196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FFBA7-040D-40A4-B4B5-99588CD9CB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60E02-43ED-4724-93AA-24BCD49E90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EF0E2-FDF2-40DB-84B1-082C56378F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65F6E-4B2E-4D63-B503-9D39781FD4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BCEBF-548D-4FAD-BE9B-FA2AA3D7F0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73D33-668C-40B4-BD89-AB6D2F9CC7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44D74-FEC0-4D7C-B869-C954326217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BFA86-7AAD-43BD-BD0A-70FA7F98D1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D8371-6215-42E9-9129-AF7D283A0C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1FDC0-45E5-48A2-8373-3F19AEF089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5FA96-5463-4D92-8E60-C48B5E73C5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B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130F109-9120-4E28-905B-8F2F29F2FE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839200" cy="263149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4</a:t>
            </a:r>
            <a:r>
              <a:rPr lang="en-US" sz="45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a</a:t>
            </a:r>
            <a:endParaRPr lang="en-US" sz="45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itchFamily="8" charset="0"/>
            </a:endParaRPr>
          </a:p>
          <a:p>
            <a:pPr algn="ctr">
              <a:defRPr/>
            </a:pPr>
            <a:r>
              <a:rPr lang="en-US" sz="6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Visualizing</a:t>
            </a:r>
            <a:br>
              <a:rPr lang="en-US" sz="6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</a:br>
            <a:r>
              <a:rPr lang="en-US" sz="6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Acceleration</a:t>
            </a:r>
            <a:endParaRPr lang="en-US" sz="60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itchFamily="8" charset="0"/>
            </a:endParaRPr>
          </a:p>
        </p:txBody>
      </p:sp>
      <p:pic>
        <p:nvPicPr>
          <p:cNvPr id="3074" name="Picture 2" descr="http://i30.tinypic.com/2rdl2lz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3314700"/>
            <a:ext cx="4572000" cy="3086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/>
              <a:t>What is Acceleration?</a:t>
            </a:r>
            <a:endParaRPr lang="en-US" sz="3600" b="1" dirty="0"/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 smtClean="0"/>
              <a:t>Acceleration</a:t>
            </a:r>
            <a:r>
              <a:rPr lang="en-US" sz="2400" b="1" dirty="0" smtClean="0"/>
              <a:t> – Measures a change in velocity </a:t>
            </a:r>
            <a:r>
              <a:rPr lang="en-US" sz="1600" b="1" dirty="0" smtClean="0"/>
              <a:t>(speed/direction)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vehicle comes to a stop, slowing from 35 m/s to 0 m/s within 7s as the light turns red. What’s its acceleration?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= </a:t>
            </a:r>
            <a:r>
              <a:rPr lang="en-US" sz="2400" b="1" u="sng" dirty="0" err="1" smtClean="0"/>
              <a:t>v</a:t>
            </a:r>
            <a:r>
              <a:rPr lang="en-US" sz="2400" b="1" u="sng" baseline="-25000" dirty="0" err="1" smtClean="0"/>
              <a:t>f</a:t>
            </a:r>
            <a:r>
              <a:rPr lang="en-US" sz="2400" b="1" u="sng" dirty="0" smtClean="0"/>
              <a:t> – v</a:t>
            </a:r>
            <a:r>
              <a:rPr lang="en-US" sz="2400" b="1" u="sng" baseline="-25000" dirty="0" smtClean="0"/>
              <a:t>i</a:t>
            </a:r>
            <a:r>
              <a:rPr lang="en-US" sz="2400" b="1" dirty="0" smtClean="0"/>
              <a:t>     =    </a:t>
            </a:r>
            <a:r>
              <a:rPr lang="en-US" sz="2400" b="1" u="sng" dirty="0" smtClean="0"/>
              <a:t>0m/s – 35m/s</a:t>
            </a:r>
            <a:r>
              <a:rPr lang="en-US" sz="2400" b="1" dirty="0" smtClean="0"/>
              <a:t>    a = -</a:t>
            </a:r>
            <a:r>
              <a:rPr lang="en-US" sz="2400" b="1" u="sng" dirty="0" smtClean="0"/>
              <a:t>5m/s</a:t>
            </a:r>
            <a:r>
              <a:rPr lang="en-US" sz="2400" b="1" dirty="0" smtClean="0"/>
              <a:t> or -5m/s</a:t>
            </a:r>
            <a:r>
              <a:rPr lang="en-US" sz="2400" b="1" baseline="30000" dirty="0" smtClean="0"/>
              <a:t>2</a:t>
            </a:r>
            <a:r>
              <a:rPr lang="en-US" sz="2400" b="1" u="sng" dirty="0"/>
              <a:t/>
            </a:r>
            <a:br>
              <a:rPr lang="en-US" sz="2400" b="1" u="sng" dirty="0"/>
            </a:br>
            <a:r>
              <a:rPr lang="en-US" sz="2400" b="1" dirty="0" smtClean="0"/>
              <a:t>       </a:t>
            </a:r>
            <a:r>
              <a:rPr lang="el-GR" sz="2400" b="1" dirty="0" smtClean="0"/>
              <a:t>Δ</a:t>
            </a:r>
            <a:r>
              <a:rPr lang="en-US" sz="2400" b="1" dirty="0" smtClean="0"/>
              <a:t>t                 7s                    s</a:t>
            </a:r>
            <a:endParaRPr lang="en-US" sz="2400" b="1" baseline="-25000" dirty="0" smtClean="0"/>
          </a:p>
          <a:p>
            <a:pPr algn="ctr">
              <a:spcBef>
                <a:spcPct val="50000"/>
              </a:spcBef>
            </a:pPr>
            <a:r>
              <a:rPr lang="en-US" sz="2400" b="1" i="1" dirty="0" smtClean="0"/>
              <a:t>So what is the object’s velocity after…</a:t>
            </a:r>
          </a:p>
          <a:p>
            <a:pPr>
              <a:spcBef>
                <a:spcPct val="50000"/>
              </a:spcBef>
            </a:pPr>
            <a:r>
              <a:rPr lang="en-US" sz="2200" b="1" dirty="0" smtClean="0"/>
              <a:t> 30m/s     25m/s    20m/s    15m/s   10m/s    5m/s   0m/s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i="1" dirty="0" smtClean="0"/>
              <a:t>   1s        2s        3s       4s       5s       6s     7s</a:t>
            </a:r>
            <a:endParaRPr lang="en-US" sz="2200" b="1" i="1" dirty="0" smtClean="0"/>
          </a:p>
          <a:p>
            <a:pPr>
              <a:spcBef>
                <a:spcPct val="50000"/>
              </a:spcBef>
            </a:pPr>
            <a:r>
              <a:rPr lang="en-US" sz="2400" b="1" dirty="0" smtClean="0"/>
              <a:t>The light turns green and the car accelerates at 5 m/s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to a velocity of 63 m/s? How long would this take?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= </a:t>
            </a:r>
            <a:r>
              <a:rPr lang="en-US" sz="2400" b="1" u="sng" dirty="0" err="1" smtClean="0"/>
              <a:t>v</a:t>
            </a:r>
            <a:r>
              <a:rPr lang="en-US" sz="2400" b="1" u="sng" baseline="-25000" dirty="0" err="1" smtClean="0"/>
              <a:t>f</a:t>
            </a:r>
            <a:r>
              <a:rPr lang="en-US" sz="2400" b="1" u="sng" dirty="0" smtClean="0"/>
              <a:t> – v</a:t>
            </a:r>
            <a:r>
              <a:rPr lang="en-US" sz="2400" b="1" u="sng" baseline="-25000" dirty="0" smtClean="0"/>
              <a:t>i</a:t>
            </a:r>
            <a:r>
              <a:rPr lang="en-US" sz="2400" b="1" dirty="0" smtClean="0"/>
              <a:t>       5m/s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=  </a:t>
            </a:r>
            <a:r>
              <a:rPr lang="en-US" sz="2400" b="1" u="sng" dirty="0" smtClean="0"/>
              <a:t>63m/s – 0m/s</a:t>
            </a:r>
            <a:r>
              <a:rPr lang="en-US" sz="2400" b="1" dirty="0" smtClean="0"/>
              <a:t> 	</a:t>
            </a:r>
            <a:r>
              <a:rPr lang="el-GR" sz="2400" b="1" dirty="0" smtClean="0"/>
              <a:t>Δ</a:t>
            </a:r>
            <a:r>
              <a:rPr lang="en-US" sz="2400" b="1" dirty="0"/>
              <a:t>t </a:t>
            </a:r>
            <a:r>
              <a:rPr lang="en-US" sz="2400" b="1" dirty="0" smtClean="0"/>
              <a:t>= 12.6s</a:t>
            </a:r>
            <a:r>
              <a:rPr lang="en-US" sz="2400" b="1" u="sng" dirty="0" smtClean="0"/>
              <a:t/>
            </a:r>
            <a:br>
              <a:rPr lang="en-US" sz="2400" b="1" u="sng" dirty="0" smtClean="0"/>
            </a:br>
            <a:r>
              <a:rPr lang="en-US" sz="2400" b="1" dirty="0" smtClean="0"/>
              <a:t>       </a:t>
            </a:r>
            <a:r>
              <a:rPr lang="el-GR" sz="2400" b="1" dirty="0" smtClean="0"/>
              <a:t>Δ</a:t>
            </a:r>
            <a:r>
              <a:rPr lang="en-US" sz="2400" b="1" dirty="0"/>
              <a:t>t </a:t>
            </a:r>
            <a:r>
              <a:rPr lang="en-US" sz="2400" b="1" dirty="0" smtClean="0"/>
              <a:t>				 </a:t>
            </a:r>
            <a:r>
              <a:rPr lang="el-GR" sz="2400" b="1" dirty="0" smtClean="0"/>
              <a:t>Δ</a:t>
            </a:r>
            <a:r>
              <a:rPr lang="en-US" sz="2400" b="1" dirty="0"/>
              <a:t>t</a:t>
            </a:r>
            <a:endParaRPr lang="en-US" sz="2400" b="1" baseline="-25000" dirty="0" smtClean="0"/>
          </a:p>
        </p:txBody>
      </p:sp>
      <p:sp>
        <p:nvSpPr>
          <p:cNvPr id="38915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28850" y="2667000"/>
            <a:ext cx="3124200" cy="838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562600" y="2590800"/>
            <a:ext cx="3276600" cy="838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81000" y="4038600"/>
            <a:ext cx="8382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752600" y="4038600"/>
            <a:ext cx="9144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124200" y="4038600"/>
            <a:ext cx="9144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419600" y="4038600"/>
            <a:ext cx="9144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638800" y="4038600"/>
            <a:ext cx="9144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81800" y="4038600"/>
            <a:ext cx="9144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924800" y="4038600"/>
            <a:ext cx="9906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495550" y="5943600"/>
            <a:ext cx="3810000" cy="838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477000" y="5943600"/>
            <a:ext cx="19812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152400" y="2743200"/>
            <a:ext cx="381000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1066800" y="6324600"/>
            <a:ext cx="533400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934200" y="1219200"/>
            <a:ext cx="19050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/>
              <a:t>Understanding Velocity Graphs</a:t>
            </a:r>
            <a:endParaRPr lang="en-US" sz="3600" b="1" dirty="0"/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 smtClean="0"/>
              <a:t>There are two key examples of</a:t>
            </a:r>
            <a:br>
              <a:rPr lang="en-US" sz="2400" b="1" i="1" dirty="0" smtClean="0"/>
            </a:br>
            <a:r>
              <a:rPr lang="en-US" sz="2400" b="1" i="1" dirty="0" smtClean="0"/>
              <a:t>Position-Time &amp; Velocity-Time graphs.</a:t>
            </a:r>
          </a:p>
          <a:p>
            <a:pPr>
              <a:spcBef>
                <a:spcPct val="50000"/>
              </a:spcBef>
            </a:pPr>
            <a:endParaRPr lang="en-US" sz="2400" b="1" dirty="0" smtClean="0"/>
          </a:p>
          <a:p>
            <a:pPr>
              <a:spcBef>
                <a:spcPct val="50000"/>
              </a:spcBef>
            </a:pPr>
            <a:endParaRPr lang="en-US" sz="2400" b="1" dirty="0" smtClean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 smtClean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dirty="0" smtClean="0"/>
              <a:t>     What’s the velocity?	    What’s the velocity?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i="1" dirty="0" smtClean="0"/>
              <a:t>What would a position-time and a velocity-time graph </a:t>
            </a:r>
            <a:br>
              <a:rPr lang="en-US" sz="2400" b="1" i="1" dirty="0" smtClean="0"/>
            </a:br>
            <a:r>
              <a:rPr lang="en-US" sz="2400" b="1" i="1" dirty="0" smtClean="0"/>
              <a:t>look like for an accelerating object?</a:t>
            </a:r>
            <a:endParaRPr lang="en-US" sz="2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88696"/>
            <a:ext cx="3917970" cy="2459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188696"/>
            <a:ext cx="3917970" cy="2459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838200" y="3124200"/>
            <a:ext cx="1143000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048000" y="3276600"/>
            <a:ext cx="1188720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257800" y="2362200"/>
            <a:ext cx="571500" cy="91440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467600" y="3124200"/>
            <a:ext cx="118872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Rectangle 1"/>
          <p:cNvSpPr/>
          <p:nvPr/>
        </p:nvSpPr>
        <p:spPr>
          <a:xfrm>
            <a:off x="4800600" y="2057400"/>
            <a:ext cx="4191000" cy="33167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5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/>
              <a:t>Acceleration on Position Graphs</a:t>
            </a:r>
            <a:endParaRPr lang="en-US" sz="3600" b="1" dirty="0"/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143000"/>
            <a:ext cx="88392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 smtClean="0"/>
              <a:t>How fast is the object moving at each interval?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1</a:t>
            </a:r>
            <a:r>
              <a:rPr lang="en-US" sz="2400" b="1" baseline="30000" dirty="0" smtClean="0"/>
              <a:t>st</a:t>
            </a:r>
            <a:r>
              <a:rPr lang="en-US" sz="2400" b="1" dirty="0" smtClean="0"/>
              <a:t> Time Period</a:t>
            </a:r>
            <a:br>
              <a:rPr lang="en-US" sz="2400" b="1" dirty="0" smtClean="0"/>
            </a:br>
            <a:r>
              <a:rPr lang="en-US" sz="2400" b="1" dirty="0" smtClean="0"/>
              <a:t>v =  </a:t>
            </a:r>
            <a:r>
              <a:rPr lang="en-US" sz="2400" b="1" u="sng" dirty="0" smtClean="0"/>
              <a:t>25-0 cm</a:t>
            </a:r>
            <a:r>
              <a:rPr lang="en-US" sz="2400" b="1" dirty="0" smtClean="0"/>
              <a:t>  =  125 cm/s</a:t>
            </a:r>
            <a:br>
              <a:rPr lang="en-US" sz="2400" b="1" dirty="0" smtClean="0"/>
            </a:br>
            <a:r>
              <a:rPr lang="en-US" sz="2400" b="1" dirty="0" smtClean="0"/>
              <a:t>       0.2 s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2</a:t>
            </a:r>
            <a:r>
              <a:rPr lang="en-US" sz="2400" b="1" baseline="30000" dirty="0" smtClean="0"/>
              <a:t>nd</a:t>
            </a:r>
            <a:r>
              <a:rPr lang="en-US" sz="2400" b="1" dirty="0" smtClean="0"/>
              <a:t> Time </a:t>
            </a:r>
            <a:r>
              <a:rPr lang="en-US" sz="2400" b="1" dirty="0"/>
              <a:t>Period</a:t>
            </a:r>
            <a:br>
              <a:rPr lang="en-US" sz="2400" b="1" dirty="0"/>
            </a:br>
            <a:r>
              <a:rPr lang="en-US" sz="2400" b="1" dirty="0"/>
              <a:t>v = </a:t>
            </a:r>
            <a:r>
              <a:rPr lang="en-US" sz="2400" b="1" u="sng" dirty="0" smtClean="0"/>
              <a:t>75-25 cm</a:t>
            </a:r>
            <a:r>
              <a:rPr lang="en-US" sz="2400" b="1" dirty="0" smtClean="0"/>
              <a:t>  </a:t>
            </a:r>
            <a:r>
              <a:rPr lang="en-US" sz="2400" b="1" dirty="0"/>
              <a:t>=  </a:t>
            </a:r>
            <a:r>
              <a:rPr lang="en-US" sz="2400" b="1" dirty="0" smtClean="0"/>
              <a:t>250 cm/s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    </a:t>
            </a:r>
            <a:r>
              <a:rPr lang="en-US" sz="2400" b="1" dirty="0" smtClean="0"/>
              <a:t>  0.2 s</a:t>
            </a: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dirty="0" smtClean="0"/>
              <a:t>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Time </a:t>
            </a:r>
            <a:r>
              <a:rPr lang="en-US" sz="2400" b="1" dirty="0"/>
              <a:t>Period</a:t>
            </a:r>
            <a:br>
              <a:rPr lang="en-US" sz="2400" b="1" dirty="0"/>
            </a:br>
            <a:r>
              <a:rPr lang="en-US" sz="2400" b="1" dirty="0"/>
              <a:t>v = </a:t>
            </a:r>
            <a:r>
              <a:rPr lang="en-US" sz="2400" b="1" u="sng" dirty="0" smtClean="0"/>
              <a:t>150-75 cm</a:t>
            </a:r>
            <a:r>
              <a:rPr lang="en-US" sz="2400" b="1" dirty="0" smtClean="0"/>
              <a:t> = 375 cm/s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    </a:t>
            </a:r>
            <a:r>
              <a:rPr lang="en-US" sz="2400" b="1" dirty="0" smtClean="0"/>
              <a:t>    0.2 s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 smtClean="0"/>
              <a:t>This object is moving with a constant… acceleration.</a:t>
            </a:r>
          </a:p>
          <a:p>
            <a:pPr algn="ctr">
              <a:spcBef>
                <a:spcPct val="50000"/>
              </a:spcBef>
            </a:pPr>
            <a:r>
              <a:rPr lang="en-US" sz="2400" b="1" dirty="0" smtClean="0"/>
              <a:t>It’s 125 cm/s faster every second – 125 cm/s/s or cm/s</a:t>
            </a:r>
            <a:r>
              <a:rPr lang="en-US" sz="2400" b="1" baseline="30000" dirty="0" smtClean="0"/>
              <a:t>2</a:t>
            </a:r>
            <a:endParaRPr lang="en-US" sz="2400" b="1" baseline="30000" dirty="0"/>
          </a:p>
        </p:txBody>
      </p:sp>
      <p:sp>
        <p:nvSpPr>
          <p:cNvPr id="5" name="Rectangle 4"/>
          <p:cNvSpPr/>
          <p:nvPr/>
        </p:nvSpPr>
        <p:spPr>
          <a:xfrm>
            <a:off x="2286000" y="2152650"/>
            <a:ext cx="21717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13432" y="3409950"/>
            <a:ext cx="2258568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542032" y="4705350"/>
            <a:ext cx="1997964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52600"/>
            <a:ext cx="4267200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1752600"/>
            <a:ext cx="432435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553200" y="5547360"/>
            <a:ext cx="2019300" cy="54864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81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/>
              <a:t>Using Velocity Graphs</a:t>
            </a:r>
            <a:endParaRPr lang="en-US" sz="3600" b="1" dirty="0"/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 smtClean="0"/>
              <a:t>Which cart has the fastest acceleration?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= </a:t>
            </a:r>
            <a:r>
              <a:rPr lang="en-US" sz="2400" b="1" u="sng" dirty="0" err="1" smtClean="0"/>
              <a:t>v</a:t>
            </a:r>
            <a:r>
              <a:rPr lang="en-US" sz="2400" b="1" u="sng" baseline="-25000" dirty="0" err="1" smtClean="0"/>
              <a:t>f</a:t>
            </a:r>
            <a:r>
              <a:rPr lang="en-US" sz="2400" b="1" u="sng" dirty="0" smtClean="0"/>
              <a:t> – v</a:t>
            </a:r>
            <a:r>
              <a:rPr lang="en-US" sz="2400" b="1" u="sng" baseline="-25000" dirty="0" smtClean="0"/>
              <a:t>i</a:t>
            </a:r>
            <a:r>
              <a:rPr lang="en-US" sz="2400" b="1" u="sng" dirty="0" smtClean="0"/>
              <a:t/>
            </a:r>
            <a:br>
              <a:rPr lang="en-US" sz="2400" b="1" u="sng" dirty="0" smtClean="0"/>
            </a:br>
            <a:r>
              <a:rPr lang="en-US" sz="2400" b="1" dirty="0" smtClean="0"/>
              <a:t>       </a:t>
            </a:r>
            <a:r>
              <a:rPr lang="el-GR" sz="2400" b="1" dirty="0" smtClean="0"/>
              <a:t>Δ</a:t>
            </a:r>
            <a:r>
              <a:rPr lang="en-US" sz="2400" b="1" dirty="0" smtClean="0"/>
              <a:t>t</a:t>
            </a:r>
          </a:p>
          <a:p>
            <a:pPr>
              <a:spcBef>
                <a:spcPct val="50000"/>
              </a:spcBef>
            </a:pPr>
            <a:r>
              <a:rPr lang="en-US" sz="2400" b="1" i="1" dirty="0" smtClean="0"/>
              <a:t>Green</a:t>
            </a:r>
            <a:br>
              <a:rPr lang="en-US" sz="2400" b="1" i="1" dirty="0" smtClean="0"/>
            </a:br>
            <a:r>
              <a:rPr lang="en-US" sz="2400" b="1" dirty="0" smtClean="0"/>
              <a:t>a = </a:t>
            </a:r>
            <a:r>
              <a:rPr lang="en-US" sz="2400" b="1" u="sng" dirty="0" smtClean="0"/>
              <a:t>20-0m/s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      150s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= 0.13 m/s</a:t>
            </a:r>
            <a:r>
              <a:rPr lang="en-US" sz="2400" b="1" baseline="30000" dirty="0" smtClean="0"/>
              <a:t>2</a:t>
            </a:r>
          </a:p>
          <a:p>
            <a:pPr>
              <a:spcBef>
                <a:spcPct val="50000"/>
              </a:spcBef>
            </a:pPr>
            <a:r>
              <a:rPr lang="en-US" sz="2400" b="1" i="1" dirty="0" smtClean="0"/>
              <a:t>Black</a:t>
            </a:r>
            <a:br>
              <a:rPr lang="en-US" sz="2400" b="1" i="1" dirty="0" smtClean="0"/>
            </a:br>
            <a:r>
              <a:rPr lang="en-US" sz="2400" b="1" dirty="0" smtClean="0"/>
              <a:t>a = </a:t>
            </a:r>
            <a:r>
              <a:rPr lang="en-US" sz="2400" b="1" u="sng" dirty="0" smtClean="0"/>
              <a:t>0-20m/s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      120s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= -0.17 m/s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	</a:t>
            </a:r>
            <a:r>
              <a:rPr lang="en-US" sz="2400" b="1" i="1" dirty="0" smtClean="0"/>
              <a:t>How about the Red cart’s acceleration?</a:t>
            </a:r>
          </a:p>
        </p:txBody>
      </p:sp>
      <p:sp>
        <p:nvSpPr>
          <p:cNvPr id="28675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038600" y="1730375"/>
          <a:ext cx="4876802" cy="3200400"/>
        </p:xfrm>
        <a:graphic>
          <a:graphicData uri="http://schemas.openxmlformats.org/drawingml/2006/table">
            <a:tbl>
              <a:tblPr/>
              <a:tblGrid>
                <a:gridCol w="812157"/>
                <a:gridCol w="812929"/>
                <a:gridCol w="812929"/>
                <a:gridCol w="812929"/>
                <a:gridCol w="812929"/>
                <a:gridCol w="812929"/>
              </a:tblGrid>
              <a:tr h="533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581400" y="1958975"/>
            <a:ext cx="6096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 dirty="0"/>
              <a:t>20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 dirty="0"/>
              <a:t>16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 dirty="0"/>
              <a:t>12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 dirty="0"/>
              <a:t>8</a:t>
            </a:r>
            <a:endParaRPr lang="en-US" b="1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 dirty="0"/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4930775"/>
            <a:ext cx="395012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000" b="1" dirty="0"/>
              <a:t>30     60     90  </a:t>
            </a:r>
            <a:r>
              <a:rPr lang="en-US" sz="2000" b="1" dirty="0" smtClean="0"/>
              <a:t>  </a:t>
            </a:r>
            <a:r>
              <a:rPr lang="en-US" sz="2000" b="1" dirty="0"/>
              <a:t>120  </a:t>
            </a:r>
            <a:r>
              <a:rPr lang="en-US" sz="2000" b="1" dirty="0" smtClean="0"/>
              <a:t> </a:t>
            </a:r>
            <a:r>
              <a:rPr lang="en-US" sz="2000" b="1" dirty="0"/>
              <a:t>150</a:t>
            </a:r>
          </a:p>
          <a:p>
            <a:pPr algn="ctr"/>
            <a:r>
              <a:rPr lang="en-US" sz="2000" b="1" dirty="0"/>
              <a:t>Time (s)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88957" y="2209800"/>
            <a:ext cx="492443" cy="1913930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>
              <a:defRPr/>
            </a:pPr>
            <a:r>
              <a:rPr lang="en-US" sz="2000" b="1" spc="-40" dirty="0" smtClean="0"/>
              <a:t>Velocity (m/s)</a:t>
            </a:r>
            <a:endParaRPr lang="en-US" sz="2000" b="1" spc="-40" dirty="0"/>
          </a:p>
        </p:txBody>
      </p:sp>
      <p:cxnSp>
        <p:nvCxnSpPr>
          <p:cNvPr id="14" name="Straight Arrow Connector 13"/>
          <p:cNvCxnSpPr>
            <a:cxnSpLocks/>
          </p:cNvCxnSpPr>
          <p:nvPr/>
        </p:nvCxnSpPr>
        <p:spPr>
          <a:xfrm flipV="1">
            <a:off x="4038600" y="2291276"/>
            <a:ext cx="4038600" cy="2661724"/>
          </a:xfrm>
          <a:prstGeom prst="straightConnector1">
            <a:avLst/>
          </a:prstGeom>
          <a:ln w="38100">
            <a:solidFill>
              <a:srgbClr val="33CC3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</p:cNvCxnSpPr>
          <p:nvPr/>
        </p:nvCxnSpPr>
        <p:spPr>
          <a:xfrm flipH="1" flipV="1">
            <a:off x="4038600" y="2286000"/>
            <a:ext cx="3291840" cy="265176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cxnSpLocks/>
          </p:cNvCxnSpPr>
          <p:nvPr/>
        </p:nvCxnSpPr>
        <p:spPr>
          <a:xfrm flipH="1">
            <a:off x="4038600" y="3581400"/>
            <a:ext cx="4069080" cy="0"/>
          </a:xfrm>
          <a:prstGeom prst="straightConnector1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152400" y="3124200"/>
            <a:ext cx="2286000" cy="685800"/>
          </a:xfrm>
          <a:prstGeom prst="round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152400" y="4953000"/>
            <a:ext cx="2286000" cy="685800"/>
          </a:xfrm>
          <a:prstGeom prst="round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2819400" y="5715000"/>
            <a:ext cx="6096000" cy="533400"/>
          </a:xfrm>
          <a:prstGeom prst="round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/>
              <a:t>Using Velocity Graphs</a:t>
            </a:r>
            <a:endParaRPr lang="en-US" sz="3600" b="1" dirty="0"/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 smtClean="0"/>
              <a:t>We need to understand positive and negative values</a:t>
            </a:r>
            <a:br>
              <a:rPr lang="en-US" sz="2400" b="1" i="1" dirty="0" smtClean="0"/>
            </a:br>
            <a:r>
              <a:rPr lang="en-US" sz="2400" b="1" i="1" dirty="0" smtClean="0"/>
              <a:t>for velocity and acceleration. Which shows…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positive constant velocity?</a:t>
            </a:r>
            <a:br>
              <a:rPr lang="en-US" sz="2400" b="1" dirty="0" smtClean="0"/>
            </a:br>
            <a:r>
              <a:rPr lang="en-US" sz="2400" b="1" dirty="0" smtClean="0"/>
              <a:t>     A is going East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negative constant velocity?</a:t>
            </a:r>
            <a:br>
              <a:rPr lang="en-US" sz="2400" b="1" dirty="0" smtClean="0"/>
            </a:br>
            <a:r>
              <a:rPr lang="en-US" sz="2400" b="1" dirty="0" smtClean="0"/>
              <a:t>     E is going West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positive acceleration?</a:t>
            </a:r>
            <a:br>
              <a:rPr lang="en-US" sz="2400" b="1" dirty="0" smtClean="0"/>
            </a:br>
            <a:r>
              <a:rPr lang="en-US" sz="2400" b="1" dirty="0" smtClean="0"/>
              <a:t>     B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negative acceleration?</a:t>
            </a:r>
            <a:br>
              <a:rPr lang="en-US" sz="2400" b="1" dirty="0" smtClean="0"/>
            </a:br>
            <a:r>
              <a:rPr lang="en-US" sz="2400" b="1" dirty="0" smtClean="0"/>
              <a:t>     C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Slows down, stops and</a:t>
            </a:r>
            <a:br>
              <a:rPr lang="en-US" sz="2400" b="1" dirty="0" smtClean="0"/>
            </a:br>
            <a:r>
              <a:rPr lang="en-US" sz="2400" b="1" dirty="0" smtClean="0"/>
              <a:t>then changes direction?</a:t>
            </a:r>
            <a:r>
              <a:rPr lang="en-US" sz="2400" b="1" dirty="0"/>
              <a:t>	 </a:t>
            </a:r>
            <a:r>
              <a:rPr lang="en-US" sz="2400" b="1" dirty="0" smtClean="0"/>
              <a:t>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23900" y="2590800"/>
            <a:ext cx="25527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85800" y="3485822"/>
            <a:ext cx="25908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" y="4419600"/>
            <a:ext cx="9144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62000" y="5334000"/>
            <a:ext cx="100584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410494"/>
            <a:ext cx="4249110" cy="3837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810000" y="6172200"/>
            <a:ext cx="82296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839200" cy="170815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</a:t>
            </a:r>
            <a:r>
              <a:rPr lang="en-US" sz="4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4</a:t>
            </a:r>
            <a:r>
              <a:rPr lang="en-US" sz="45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b</a:t>
            </a:r>
            <a:endParaRPr lang="en-US" sz="45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itchFamily="8" charset="0"/>
            </a:endParaRPr>
          </a:p>
          <a:p>
            <a:pPr algn="ctr">
              <a:defRPr/>
            </a:pPr>
            <a:r>
              <a:rPr lang="en-US" sz="6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Deriving Acceleration</a:t>
            </a:r>
            <a:endParaRPr lang="en-US" sz="60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itchFamily="8" charset="0"/>
            </a:endParaRPr>
          </a:p>
        </p:txBody>
      </p:sp>
      <p:pic>
        <p:nvPicPr>
          <p:cNvPr id="18434" name="Picture 2" descr="https://www.k12.gov.sk.ca/docs/physics/images/u1e3_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2667000"/>
            <a:ext cx="4114800" cy="3703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/>
              <a:t>Finding the Average</a:t>
            </a:r>
            <a:endParaRPr lang="en-US" sz="3600" b="1" dirty="0"/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 smtClean="0"/>
              <a:t>How do we find the average of two test scores?</a:t>
            </a:r>
            <a:br>
              <a:rPr lang="en-US" sz="2400" b="1" i="1" dirty="0" smtClean="0"/>
            </a:br>
            <a:r>
              <a:rPr lang="en-US" sz="2400" b="1" i="1" dirty="0" smtClean="0"/>
              <a:t>Add them up and divide by two!</a:t>
            </a:r>
          </a:p>
          <a:p>
            <a:pPr algn="ctr">
              <a:spcBef>
                <a:spcPct val="50000"/>
              </a:spcBef>
            </a:pPr>
            <a:r>
              <a:rPr lang="en-US" sz="2400" b="1" dirty="0" smtClean="0"/>
              <a:t>A rat accelerates from 3 m/s to 5 m/s in 5 seconds? How far did it travel?</a:t>
            </a:r>
          </a:p>
          <a:p>
            <a:pPr>
              <a:spcBef>
                <a:spcPct val="50000"/>
              </a:spcBef>
            </a:pPr>
            <a:r>
              <a:rPr lang="en-US" sz="2400" b="1" i="1" dirty="0" smtClean="0"/>
              <a:t>Can we use these equations?  </a:t>
            </a:r>
            <a:r>
              <a:rPr lang="en-US" sz="2400" b="1" dirty="0" smtClean="0"/>
              <a:t>v = </a:t>
            </a:r>
            <a:r>
              <a:rPr lang="en-US" sz="2400" b="1" u="sng" dirty="0" err="1" smtClean="0"/>
              <a:t>d</a:t>
            </a:r>
            <a:r>
              <a:rPr lang="en-US" sz="2400" b="1" u="sng" baseline="-25000" dirty="0" err="1" smtClean="0"/>
              <a:t>f</a:t>
            </a:r>
            <a:r>
              <a:rPr lang="en-US" sz="2400" b="1" u="sng" dirty="0" smtClean="0"/>
              <a:t>-d</a:t>
            </a:r>
            <a:r>
              <a:rPr lang="en-US" sz="2400" b="1" u="sng" baseline="-25000" dirty="0" smtClean="0"/>
              <a:t>i</a:t>
            </a:r>
            <a:r>
              <a:rPr lang="en-US" sz="2400" b="1" dirty="0" smtClean="0"/>
              <a:t>    </a:t>
            </a:r>
            <a:r>
              <a:rPr lang="en-US" sz="2400" b="1" i="1" dirty="0" smtClean="0"/>
              <a:t>or</a:t>
            </a:r>
            <a:r>
              <a:rPr lang="en-US" sz="2400" b="1" dirty="0" smtClean="0"/>
              <a:t>    </a:t>
            </a:r>
            <a:r>
              <a:rPr lang="en-US" sz="2400" b="1" dirty="0" smtClean="0">
                <a:sym typeface="Wingdings 3"/>
              </a:rPr>
              <a:t>a = </a:t>
            </a:r>
            <a:r>
              <a:rPr lang="en-US" sz="2400" b="1" u="sng" dirty="0" err="1" smtClean="0">
                <a:sym typeface="Wingdings 3"/>
              </a:rPr>
              <a:t>v</a:t>
            </a:r>
            <a:r>
              <a:rPr lang="en-US" sz="2400" b="1" u="sng" baseline="-25000" dirty="0" err="1" smtClean="0"/>
              <a:t>f</a:t>
            </a:r>
            <a:r>
              <a:rPr lang="en-US" sz="2400" b="1" u="sng" dirty="0" smtClean="0"/>
              <a:t>-v</a:t>
            </a:r>
            <a:r>
              <a:rPr lang="en-US" sz="2400" b="1" u="sng" baseline="-25000" dirty="0" smtClean="0"/>
              <a:t>i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					     </a:t>
            </a:r>
            <a:r>
              <a:rPr lang="en-US" sz="2400" b="1" dirty="0" smtClean="0">
                <a:sym typeface="Wingdings 3"/>
              </a:rPr>
              <a:t>t                 t </a:t>
            </a:r>
            <a:endParaRPr lang="en-US" sz="2400" b="1" dirty="0" smtClean="0"/>
          </a:p>
          <a:p>
            <a:pPr algn="ctr">
              <a:spcBef>
                <a:spcPct val="50000"/>
              </a:spcBef>
            </a:pPr>
            <a:r>
              <a:rPr lang="en-US" sz="2400" b="1" i="1" dirty="0" smtClean="0"/>
              <a:t>At a constant acceleration, we use the average velocity.</a:t>
            </a:r>
            <a:br>
              <a:rPr lang="en-US" sz="2400" b="1" i="1" dirty="0" smtClean="0"/>
            </a:br>
            <a:r>
              <a:rPr lang="en-US" sz="2400" b="1" i="1" dirty="0" smtClean="0">
                <a:sym typeface="Wingdings 3"/>
              </a:rPr>
              <a:t>To find the average velocity add them and divide by two.</a:t>
            </a:r>
            <a:endParaRPr lang="en-US" sz="2400" b="1" i="1" dirty="0" smtClean="0"/>
          </a:p>
          <a:p>
            <a:pPr>
              <a:spcBef>
                <a:spcPct val="50000"/>
              </a:spcBef>
            </a:pPr>
            <a:r>
              <a:rPr lang="en-US" sz="2400" b="1" dirty="0" smtClean="0">
                <a:sym typeface="Wingdings 3"/>
              </a:rPr>
              <a:t>	   </a:t>
            </a:r>
            <a:r>
              <a:rPr lang="en-US" sz="2400" b="1" dirty="0" smtClean="0"/>
              <a:t>d = (</a:t>
            </a:r>
            <a:r>
              <a:rPr lang="en-US" sz="2400" b="1" u="sng" dirty="0" err="1" smtClean="0"/>
              <a:t>v</a:t>
            </a:r>
            <a:r>
              <a:rPr lang="en-US" sz="2400" b="1" u="sng" baseline="-25000" dirty="0" err="1" smtClean="0"/>
              <a:t>f</a:t>
            </a:r>
            <a:r>
              <a:rPr lang="en-US" sz="2400" b="1" u="sng" dirty="0" smtClean="0"/>
              <a:t> + v</a:t>
            </a:r>
            <a:r>
              <a:rPr lang="en-US" sz="2400" b="1" u="sng" baseline="-25000" dirty="0" smtClean="0"/>
              <a:t>i</a:t>
            </a:r>
            <a:r>
              <a:rPr lang="en-US" sz="2400" b="1" dirty="0" smtClean="0"/>
              <a:t>) </a:t>
            </a:r>
            <a:r>
              <a:rPr lang="en-US" sz="2400" b="1" dirty="0" smtClean="0">
                <a:sym typeface="Wingdings 3"/>
              </a:rPr>
              <a:t>t     =  </a:t>
            </a:r>
            <a:r>
              <a:rPr lang="en-US" sz="2400" b="1" u="sng" dirty="0" smtClean="0">
                <a:sym typeface="Wingdings 3"/>
              </a:rPr>
              <a:t>(5 m/s + 3 m/s)</a:t>
            </a:r>
            <a:r>
              <a:rPr lang="en-US" sz="2400" b="1" dirty="0" smtClean="0">
                <a:sym typeface="Wingdings 3"/>
              </a:rPr>
              <a:t> 5 s</a:t>
            </a:r>
            <a:br>
              <a:rPr lang="en-US" sz="2400" b="1" dirty="0" smtClean="0">
                <a:sym typeface="Wingdings 3"/>
              </a:rPr>
            </a:br>
            <a:r>
              <a:rPr lang="en-US" sz="2400" b="1" dirty="0" smtClean="0">
                <a:sym typeface="Wingdings 3"/>
              </a:rPr>
              <a:t>		    2		      	         2</a:t>
            </a:r>
          </a:p>
          <a:p>
            <a:pPr algn="ctr">
              <a:spcBef>
                <a:spcPct val="50000"/>
              </a:spcBef>
            </a:pPr>
            <a:r>
              <a:rPr lang="en-US" sz="2400" b="1" dirty="0" smtClean="0"/>
              <a:t>d = 20 m</a:t>
            </a:r>
            <a:endParaRPr lang="en-US" sz="2400" b="1" dirty="0" smtClean="0">
              <a:sym typeface="Wingdings 3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229100" y="4800600"/>
            <a:ext cx="3886200" cy="838200"/>
          </a:xfrm>
          <a:prstGeom prst="round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133600" y="1600200"/>
            <a:ext cx="4953000" cy="533400"/>
          </a:xfrm>
          <a:prstGeom prst="round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/>
              <a:t>Calculating Displacement</a:t>
            </a:r>
            <a:endParaRPr lang="en-US" sz="3600" b="1" dirty="0"/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 smtClean="0"/>
              <a:t>Okay, so how about this…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dog runs with a velocity</a:t>
            </a:r>
            <a:br>
              <a:rPr lang="en-US" sz="2400" b="1" dirty="0" smtClean="0"/>
            </a:br>
            <a:r>
              <a:rPr lang="en-US" sz="2400" b="1" dirty="0" smtClean="0"/>
              <a:t>of 8 m/s for 3 seconds.</a:t>
            </a:r>
            <a:br>
              <a:rPr lang="en-US" sz="2400" b="1" dirty="0" smtClean="0"/>
            </a:br>
            <a:r>
              <a:rPr lang="en-US" sz="2400" b="1" dirty="0" smtClean="0"/>
              <a:t>What is his displacement?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v = </a:t>
            </a:r>
            <a:r>
              <a:rPr lang="en-US" sz="2400" b="1" u="sng" dirty="0" err="1" smtClean="0"/>
              <a:t>d</a:t>
            </a:r>
            <a:r>
              <a:rPr lang="en-US" sz="2400" b="1" u="sng" baseline="-25000" dirty="0" err="1" smtClean="0"/>
              <a:t>f</a:t>
            </a:r>
            <a:r>
              <a:rPr lang="en-US" sz="2400" b="1" u="sng" dirty="0" smtClean="0"/>
              <a:t> – d</a:t>
            </a:r>
            <a:r>
              <a:rPr lang="en-US" sz="2400" b="1" u="sng" baseline="-25000" dirty="0" smtClean="0"/>
              <a:t>i</a:t>
            </a:r>
            <a:r>
              <a:rPr lang="en-US" sz="2400" b="1" dirty="0" smtClean="0"/>
              <a:t>    8 m/s = </a:t>
            </a:r>
            <a:r>
              <a:rPr lang="en-US" sz="2400" b="1" u="sng" dirty="0" smtClean="0"/>
              <a:t>_d_  </a:t>
            </a:r>
            <a:br>
              <a:rPr lang="en-US" sz="2400" b="1" u="sng" dirty="0" smtClean="0"/>
            </a:br>
            <a:r>
              <a:rPr lang="en-US" sz="2400" b="1" dirty="0" smtClean="0"/>
              <a:t>       </a:t>
            </a:r>
            <a:r>
              <a:rPr lang="el-GR" sz="2400" b="1" dirty="0" smtClean="0"/>
              <a:t>Δ</a:t>
            </a:r>
            <a:r>
              <a:rPr lang="en-US" sz="2400" b="1" dirty="0" smtClean="0"/>
              <a:t>t  		     3s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           d = 24 m</a:t>
            </a:r>
            <a:endParaRPr lang="en-US" sz="2400" b="1" baseline="-25000" dirty="0" smtClean="0"/>
          </a:p>
          <a:p>
            <a:pPr>
              <a:spcBef>
                <a:spcPct val="50000"/>
              </a:spcBef>
            </a:pPr>
            <a:r>
              <a:rPr lang="en-US" sz="2400" b="1" i="1" dirty="0" smtClean="0"/>
              <a:t>      Can we solve this</a:t>
            </a:r>
            <a:br>
              <a:rPr lang="en-US" sz="2400" b="1" i="1" dirty="0" smtClean="0"/>
            </a:br>
            <a:r>
              <a:rPr lang="en-US" sz="2400" b="1" i="1" dirty="0" smtClean="0"/>
              <a:t>        using a graph?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    Area = Base x Height</a:t>
            </a:r>
          </a:p>
          <a:p>
            <a:pPr algn="ctr">
              <a:spcBef>
                <a:spcPct val="50000"/>
              </a:spcBef>
            </a:pPr>
            <a:r>
              <a:rPr lang="en-US" sz="2400" b="1" dirty="0" smtClean="0"/>
              <a:t>The area under a velocity graph</a:t>
            </a:r>
            <a:br>
              <a:rPr lang="en-US" sz="2400" b="1" dirty="0" smtClean="0"/>
            </a:br>
            <a:r>
              <a:rPr lang="en-US" sz="2400" b="1" dirty="0" smtClean="0"/>
              <a:t>represents the displacement.</a:t>
            </a:r>
          </a:p>
        </p:txBody>
      </p:sp>
      <p:sp>
        <p:nvSpPr>
          <p:cNvPr id="38915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1025" y="1295400"/>
            <a:ext cx="44481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71975" y="1295400"/>
            <a:ext cx="446722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 descr="http://dashdogrunning.files.wordpress.com/2010/03/dog-running7.jpg"/>
          <p:cNvPicPr>
            <a:picLocks noChangeAspect="1" noChangeArrowheads="1"/>
          </p:cNvPicPr>
          <p:nvPr/>
        </p:nvPicPr>
        <p:blipFill>
          <a:blip r:embed="rId5" cstate="print"/>
          <a:srcRect l="15775"/>
          <a:stretch>
            <a:fillRect/>
          </a:stretch>
        </p:blipFill>
        <p:spPr bwMode="auto">
          <a:xfrm>
            <a:off x="4369420" y="1676400"/>
            <a:ext cx="4507880" cy="37338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981200" y="3048000"/>
            <a:ext cx="2209800" cy="7620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/>
              <a:t>Calculating Displacement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 smtClean="0"/>
              <a:t>So how can we calculate the displacement for an object that is accelerating?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dog begins a race</a:t>
            </a:r>
            <a:br>
              <a:rPr lang="en-US" sz="2400" b="1" dirty="0" smtClean="0"/>
            </a:br>
            <a:r>
              <a:rPr lang="en-US" sz="2400" b="1" dirty="0" smtClean="0"/>
              <a:t>and reaches a velocity</a:t>
            </a:r>
            <a:br>
              <a:rPr lang="en-US" sz="2400" b="1" dirty="0" smtClean="0"/>
            </a:br>
            <a:r>
              <a:rPr lang="en-US" sz="2400" b="1" dirty="0" smtClean="0"/>
              <a:t>of 5 m/s in 11 s.</a:t>
            </a:r>
            <a:br>
              <a:rPr lang="en-US" sz="2400" b="1" dirty="0" smtClean="0"/>
            </a:br>
            <a:r>
              <a:rPr lang="en-US" sz="2400" b="1" dirty="0" smtClean="0"/>
              <a:t>How far did she travel?</a:t>
            </a:r>
          </a:p>
          <a:p>
            <a:pPr>
              <a:spcBef>
                <a:spcPct val="50000"/>
              </a:spcBef>
            </a:pPr>
            <a:endParaRPr lang="en-US" sz="2400" b="1" i="1" dirty="0" smtClean="0"/>
          </a:p>
          <a:p>
            <a:pPr algn="ctr">
              <a:spcBef>
                <a:spcPct val="50000"/>
              </a:spcBef>
            </a:pPr>
            <a:r>
              <a:rPr lang="en-US" sz="2400" b="1" i="1" dirty="0" smtClean="0"/>
              <a:t>Which equation will help us measure</a:t>
            </a:r>
            <a:br>
              <a:rPr lang="en-US" sz="2400" b="1" i="1" dirty="0" smtClean="0"/>
            </a:br>
            <a:r>
              <a:rPr lang="en-US" sz="2400" b="1" i="1" dirty="0" smtClean="0"/>
              <a:t>the area under this velocity line?</a:t>
            </a:r>
            <a:endParaRPr lang="en-US" sz="2400" b="1" i="1" dirty="0"/>
          </a:p>
          <a:p>
            <a:pPr algn="ctr">
              <a:spcBef>
                <a:spcPct val="50000"/>
              </a:spcBef>
            </a:pPr>
            <a:r>
              <a:rPr lang="en-US" sz="2400" b="1" dirty="0" smtClean="0"/>
              <a:t>Area = ½ Height x Base</a:t>
            </a:r>
          </a:p>
          <a:p>
            <a:pPr algn="ctr">
              <a:spcBef>
                <a:spcPct val="50000"/>
              </a:spcBef>
            </a:pPr>
            <a:r>
              <a:rPr lang="en-US" sz="2400" b="1" dirty="0" smtClean="0"/>
              <a:t>d = ½ (</a:t>
            </a:r>
            <a:r>
              <a:rPr lang="en-US" sz="2400" b="1" dirty="0" err="1"/>
              <a:t>v</a:t>
            </a:r>
            <a:r>
              <a:rPr lang="en-US" sz="2400" b="1" baseline="-25000" dirty="0" err="1"/>
              <a:t>f</a:t>
            </a:r>
            <a:r>
              <a:rPr lang="en-US" sz="2400" b="1" dirty="0"/>
              <a:t> + v</a:t>
            </a:r>
            <a:r>
              <a:rPr lang="en-US" sz="2400" b="1" baseline="-25000" dirty="0"/>
              <a:t>i</a:t>
            </a:r>
            <a:r>
              <a:rPr lang="en-US" sz="2400" b="1" dirty="0" smtClean="0"/>
              <a:t>) </a:t>
            </a:r>
            <a:r>
              <a:rPr lang="el-GR" sz="2400" b="1" dirty="0" smtClean="0"/>
              <a:t>Δ</a:t>
            </a:r>
            <a:r>
              <a:rPr lang="en-US" sz="2400" b="1" dirty="0" smtClean="0">
                <a:sym typeface="Wingdings 3"/>
              </a:rPr>
              <a:t>t</a:t>
            </a:r>
          </a:p>
          <a:p>
            <a:pPr algn="ctr">
              <a:spcBef>
                <a:spcPct val="50000"/>
              </a:spcBef>
            </a:pPr>
            <a:r>
              <a:rPr lang="en-US" sz="2400" b="1" dirty="0" smtClean="0">
                <a:sym typeface="Wingdings 3"/>
              </a:rPr>
              <a:t>d = ½ (5 m/s + 0 m/s) 11s	d = 27.5 m</a:t>
            </a:r>
            <a:endParaRPr lang="en-US" sz="2400" b="1" dirty="0" smtClean="0"/>
          </a:p>
        </p:txBody>
      </p:sp>
      <p:sp>
        <p:nvSpPr>
          <p:cNvPr id="38915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525" y="1828800"/>
            <a:ext cx="49434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886450" y="6418122"/>
            <a:ext cx="1885950" cy="390525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77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/>
              <a:t>Try On Your Own</a:t>
            </a:r>
            <a:endParaRPr lang="en-US" sz="3600" b="1" dirty="0"/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/>
              <a:t>A go cart accelerates from rest and travels 160 m in  40 seconds. What is the final velocity?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 smtClean="0"/>
              <a:t> Which equation should we use?</a:t>
            </a:r>
            <a:r>
              <a:rPr lang="en-US" sz="2400" b="1" dirty="0" smtClean="0"/>
              <a:t> 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   v </a:t>
            </a:r>
            <a:r>
              <a:rPr lang="en-US" sz="2400" b="1" dirty="0"/>
              <a:t>= </a:t>
            </a:r>
            <a:r>
              <a:rPr lang="en-US" sz="2400" b="1" u="sng" dirty="0" err="1"/>
              <a:t>d</a:t>
            </a:r>
            <a:r>
              <a:rPr lang="en-US" sz="2400" b="1" u="sng" baseline="-25000" dirty="0" err="1"/>
              <a:t>f</a:t>
            </a:r>
            <a:r>
              <a:rPr lang="en-US" sz="2400" b="1" u="sng" dirty="0"/>
              <a:t> – d</a:t>
            </a:r>
            <a:r>
              <a:rPr lang="en-US" sz="2400" b="1" u="sng" baseline="-25000" dirty="0"/>
              <a:t>i</a:t>
            </a:r>
            <a:r>
              <a:rPr lang="en-US" sz="2400" b="1" dirty="0"/>
              <a:t>          a = </a:t>
            </a:r>
            <a:r>
              <a:rPr lang="en-US" sz="2400" b="1" u="sng" dirty="0" err="1"/>
              <a:t>v</a:t>
            </a:r>
            <a:r>
              <a:rPr lang="en-US" sz="2400" b="1" u="sng" baseline="-25000" dirty="0" err="1"/>
              <a:t>f</a:t>
            </a:r>
            <a:r>
              <a:rPr lang="en-US" sz="2400" b="1" u="sng" dirty="0"/>
              <a:t> – v</a:t>
            </a:r>
            <a:r>
              <a:rPr lang="en-US" sz="2400" b="1" u="sng" baseline="-25000" dirty="0"/>
              <a:t>i</a:t>
            </a:r>
            <a:r>
              <a:rPr lang="en-US" sz="2400" b="1" dirty="0"/>
              <a:t>          d = ½ (</a:t>
            </a:r>
            <a:r>
              <a:rPr lang="en-US" sz="2400" b="1" dirty="0" err="1"/>
              <a:t>v</a:t>
            </a:r>
            <a:r>
              <a:rPr lang="en-US" sz="2400" b="1" baseline="-25000" dirty="0" err="1"/>
              <a:t>f</a:t>
            </a:r>
            <a:r>
              <a:rPr lang="en-US" sz="2400" b="1" dirty="0"/>
              <a:t> + v</a:t>
            </a:r>
            <a:r>
              <a:rPr lang="en-US" sz="2400" b="1" baseline="-25000" dirty="0"/>
              <a:t>i</a:t>
            </a:r>
            <a:r>
              <a:rPr lang="en-US" sz="2400" b="1" dirty="0"/>
              <a:t>) </a:t>
            </a:r>
            <a:r>
              <a:rPr lang="en-US" sz="2400" b="1" dirty="0">
                <a:sym typeface="Wingdings 3"/>
              </a:rPr>
              <a:t>t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 	   </a:t>
            </a:r>
            <a:r>
              <a:rPr lang="el-GR" sz="2400" b="1" dirty="0"/>
              <a:t>Δ</a:t>
            </a:r>
            <a:r>
              <a:rPr lang="en-US" sz="2400" b="1" dirty="0"/>
              <a:t>t 			    </a:t>
            </a:r>
            <a:r>
              <a:rPr lang="el-GR" sz="2400" b="1" dirty="0"/>
              <a:t>Δ</a:t>
            </a:r>
            <a:r>
              <a:rPr lang="en-US" sz="2400" b="1" dirty="0" smtClean="0"/>
              <a:t>t</a:t>
            </a:r>
            <a:br>
              <a:rPr lang="en-US" sz="2400" b="1" dirty="0" smtClean="0"/>
            </a:br>
            <a:endParaRPr lang="en-US" sz="2400" b="1" dirty="0" smtClean="0"/>
          </a:p>
          <a:p>
            <a:pPr algn="ctr">
              <a:spcBef>
                <a:spcPct val="50000"/>
              </a:spcBef>
            </a:pPr>
            <a:r>
              <a:rPr lang="en-US" sz="2400" b="1" dirty="0" smtClean="0"/>
              <a:t>d = </a:t>
            </a:r>
            <a:r>
              <a:rPr lang="en-US" sz="2400" b="1" dirty="0"/>
              <a:t>½ (</a:t>
            </a:r>
            <a:r>
              <a:rPr lang="en-US" sz="2400" b="1" dirty="0" err="1" smtClean="0"/>
              <a:t>v</a:t>
            </a:r>
            <a:r>
              <a:rPr lang="en-US" sz="2400" b="1" baseline="-25000" dirty="0" err="1" smtClean="0"/>
              <a:t>f</a:t>
            </a:r>
            <a:r>
              <a:rPr lang="en-US" sz="2400" b="1" dirty="0" smtClean="0"/>
              <a:t> + v</a:t>
            </a:r>
            <a:r>
              <a:rPr lang="en-US" sz="2400" b="1" baseline="-25000" dirty="0" smtClean="0"/>
              <a:t>i</a:t>
            </a:r>
            <a:r>
              <a:rPr lang="en-US" sz="2400" b="1" dirty="0" smtClean="0"/>
              <a:t>) </a:t>
            </a:r>
            <a:r>
              <a:rPr lang="el-GR" sz="2400" b="1" dirty="0" smtClean="0"/>
              <a:t>Δ</a:t>
            </a:r>
            <a:r>
              <a:rPr lang="en-US" sz="2400" b="1" dirty="0" smtClean="0">
                <a:sym typeface="Wingdings 3"/>
              </a:rPr>
              <a:t>t     160 m = ½ (</a:t>
            </a:r>
            <a:r>
              <a:rPr lang="en-US" sz="2400" b="1" dirty="0" err="1"/>
              <a:t>v</a:t>
            </a:r>
            <a:r>
              <a:rPr lang="en-US" sz="2400" b="1" baseline="-25000" dirty="0" err="1"/>
              <a:t>f</a:t>
            </a:r>
            <a:r>
              <a:rPr lang="en-US" sz="2400" b="1" dirty="0"/>
              <a:t> +</a:t>
            </a:r>
            <a:r>
              <a:rPr lang="en-US" sz="2400" b="1" dirty="0" smtClean="0">
                <a:sym typeface="Wingdings 3"/>
              </a:rPr>
              <a:t> 0 m/s) 40 s</a:t>
            </a:r>
          </a:p>
          <a:p>
            <a:pPr algn="ctr">
              <a:spcBef>
                <a:spcPct val="50000"/>
              </a:spcBef>
            </a:pPr>
            <a:r>
              <a:rPr lang="en-US" sz="2400" b="1" dirty="0" smtClean="0"/>
              <a:t>160m= 20s </a:t>
            </a:r>
            <a:r>
              <a:rPr lang="en-US" sz="2400" b="1" dirty="0" err="1" smtClean="0"/>
              <a:t>v</a:t>
            </a:r>
            <a:r>
              <a:rPr lang="en-US" sz="2400" b="1" baseline="-25000" dirty="0" err="1" smtClean="0"/>
              <a:t>f</a:t>
            </a:r>
            <a:r>
              <a:rPr lang="en-US" sz="2400" b="1" dirty="0"/>
              <a:t> 	</a:t>
            </a:r>
            <a:r>
              <a:rPr lang="en-US" sz="2400" b="1" dirty="0" smtClean="0"/>
              <a:t>		 </a:t>
            </a:r>
            <a:r>
              <a:rPr lang="en-US" sz="2400" b="1" dirty="0" err="1"/>
              <a:t>v</a:t>
            </a:r>
            <a:r>
              <a:rPr lang="en-US" sz="2400" b="1" baseline="-25000" dirty="0" err="1"/>
              <a:t>f</a:t>
            </a:r>
            <a:r>
              <a:rPr lang="en-US" sz="2400" b="1" baseline="-25000" dirty="0"/>
              <a:t> </a:t>
            </a:r>
            <a:r>
              <a:rPr lang="en-US" sz="2400" b="1" dirty="0" smtClean="0"/>
              <a:t>= 8 m/s</a:t>
            </a:r>
            <a:endParaRPr lang="en-US" sz="1000" b="1" dirty="0"/>
          </a:p>
          <a:p>
            <a:pPr algn="ctr">
              <a:spcBef>
                <a:spcPct val="50000"/>
              </a:spcBef>
            </a:pPr>
            <a:r>
              <a:rPr lang="en-US" sz="2400" b="1" dirty="0" smtClean="0">
                <a:sym typeface="Wingdings 3"/>
              </a:rPr>
              <a:t>What was the go-cart’s acceleration?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   a </a:t>
            </a:r>
            <a:r>
              <a:rPr lang="en-US" sz="2400" b="1" dirty="0"/>
              <a:t>= </a:t>
            </a:r>
            <a:r>
              <a:rPr lang="en-US" sz="2400" b="1" u="sng" dirty="0" err="1"/>
              <a:t>v</a:t>
            </a:r>
            <a:r>
              <a:rPr lang="en-US" sz="2400" b="1" u="sng" baseline="-25000" dirty="0" err="1"/>
              <a:t>f</a:t>
            </a:r>
            <a:r>
              <a:rPr lang="en-US" sz="2400" b="1" u="sng" dirty="0"/>
              <a:t> – </a:t>
            </a:r>
            <a:r>
              <a:rPr lang="en-US" sz="2400" b="1" u="sng" dirty="0" smtClean="0"/>
              <a:t>v</a:t>
            </a:r>
            <a:r>
              <a:rPr lang="en-US" sz="2400" b="1" u="sng" baseline="-25000" dirty="0" smtClean="0"/>
              <a:t>i</a:t>
            </a:r>
            <a:r>
              <a:rPr lang="en-US" sz="2400" b="1" dirty="0" smtClean="0"/>
              <a:t>	a</a:t>
            </a:r>
            <a:r>
              <a:rPr lang="en-US" sz="2400" b="1" dirty="0" smtClean="0">
                <a:sym typeface="Wingdings 3"/>
              </a:rPr>
              <a:t> </a:t>
            </a:r>
            <a:r>
              <a:rPr lang="en-US" sz="2400" b="1" dirty="0">
                <a:sym typeface="Wingdings 3"/>
              </a:rPr>
              <a:t>=  </a:t>
            </a:r>
            <a:r>
              <a:rPr lang="en-US" sz="2400" b="1" u="sng" dirty="0" smtClean="0">
                <a:sym typeface="Wingdings 3"/>
              </a:rPr>
              <a:t>(8 m/s - 0 </a:t>
            </a:r>
            <a:r>
              <a:rPr lang="en-US" sz="2400" b="1" u="sng" dirty="0">
                <a:sym typeface="Wingdings 3"/>
              </a:rPr>
              <a:t>m/s</a:t>
            </a:r>
            <a:r>
              <a:rPr lang="en-US" sz="2400" b="1" u="sng" dirty="0" smtClean="0">
                <a:sym typeface="Wingdings 3"/>
              </a:rPr>
              <a:t>)</a:t>
            </a:r>
            <a:r>
              <a:rPr lang="en-US" sz="2400" b="1" dirty="0" smtClean="0">
                <a:sym typeface="Wingdings 3"/>
              </a:rPr>
              <a:t>	a = 0.2 </a:t>
            </a:r>
            <a:r>
              <a:rPr lang="en-US" sz="2400" b="1" dirty="0" smtClean="0"/>
              <a:t>m/s</a:t>
            </a:r>
            <a:r>
              <a:rPr lang="en-US" sz="2400" b="1" baseline="30000" dirty="0" smtClean="0"/>
              <a:t>2</a:t>
            </a:r>
            <a:r>
              <a:rPr lang="en-US" sz="2400" b="1" dirty="0">
                <a:sym typeface="Wingdings 3"/>
              </a:rPr>
              <a:t/>
            </a:r>
            <a:br>
              <a:rPr lang="en-US" sz="2400" b="1" dirty="0">
                <a:sym typeface="Wingdings 3"/>
              </a:rPr>
            </a:br>
            <a:r>
              <a:rPr lang="en-US" sz="2400" b="1" dirty="0" smtClean="0"/>
              <a:t> </a:t>
            </a:r>
            <a:r>
              <a:rPr lang="en-US" sz="2400" b="1" dirty="0"/>
              <a:t>	   </a:t>
            </a:r>
            <a:r>
              <a:rPr lang="el-GR" sz="2400" b="1" dirty="0"/>
              <a:t>Δ</a:t>
            </a:r>
            <a:r>
              <a:rPr lang="en-US" sz="2400" b="1" dirty="0"/>
              <a:t>t 		</a:t>
            </a:r>
            <a:r>
              <a:rPr lang="en-US" sz="2400" b="1" dirty="0" smtClean="0"/>
              <a:t>    	     40 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33800" y="3962400"/>
            <a:ext cx="4953000" cy="533400"/>
          </a:xfrm>
          <a:prstGeom prst="round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743200" y="5562600"/>
            <a:ext cx="5943600" cy="838200"/>
          </a:xfrm>
          <a:prstGeom prst="round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648200" y="4572000"/>
            <a:ext cx="3276600" cy="533400"/>
          </a:xfrm>
          <a:prstGeom prst="round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79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839200" cy="263149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4</a:t>
            </a:r>
            <a:r>
              <a:rPr lang="en-US" sz="45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</a:t>
            </a:r>
            <a:endParaRPr lang="en-US" sz="45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itchFamily="8" charset="0"/>
            </a:endParaRPr>
          </a:p>
          <a:p>
            <a:pPr algn="ctr">
              <a:defRPr/>
            </a:pPr>
            <a:r>
              <a:rPr lang="en-US" sz="6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Acceleration</a:t>
            </a:r>
            <a:br>
              <a:rPr lang="en-US" sz="6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</a:br>
            <a:r>
              <a:rPr lang="en-US" sz="6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Due To Gravity</a:t>
            </a:r>
            <a:endParaRPr lang="en-US" sz="60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itchFamily="8" charset="0"/>
            </a:endParaRPr>
          </a:p>
        </p:txBody>
      </p:sp>
      <p:pic>
        <p:nvPicPr>
          <p:cNvPr id="4098" name="Picture 2" descr="http://lh5.ggpht.com/-hphgE5M_C2I/T6eCAzYKnDI/AAAAAAAAI4A/u6Ib9Fv5Aqw/Pivot%252520-%252520Float%252520Away%252520%252528Mr.%252520Mercer%252529_thumb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105827"/>
            <a:ext cx="4389120" cy="35997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/>
              <a:t>Airborne!</a:t>
            </a:r>
            <a:endParaRPr lang="en-US" sz="3600" b="1" dirty="0"/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76200" y="1219201"/>
            <a:ext cx="6705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 smtClean="0"/>
              <a:t>Imagine a man falling out of an airplane…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 smtClean="0"/>
              <a:t>Without a parachute, will he fall</a:t>
            </a:r>
            <a:br>
              <a:rPr lang="en-US" sz="2400" b="1" i="1" dirty="0" smtClean="0"/>
            </a:br>
            <a:r>
              <a:rPr lang="en-US" sz="2400" b="1" i="1" dirty="0" smtClean="0"/>
              <a:t>faster and faster forever?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 smtClean="0"/>
              <a:t>How could this man increase his air resistance enough to save his life?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 smtClean="0"/>
              <a:t>Objects in free fall experience an </a:t>
            </a:r>
            <a:r>
              <a:rPr lang="en-US" sz="2400" b="1" u="sng" dirty="0" smtClean="0"/>
              <a:t>acceleration due to gravity</a:t>
            </a:r>
            <a:r>
              <a:rPr lang="en-US" sz="2400" b="1" dirty="0" smtClean="0"/>
              <a:t> of -9.8 m/s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B4B4E6"/>
                </a:solidFill>
              </a:rPr>
              <a:t>.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if we ignore air resistance.</a:t>
            </a:r>
          </a:p>
          <a:p>
            <a:pPr algn="ctr">
              <a:spcBef>
                <a:spcPct val="50000"/>
              </a:spcBef>
            </a:pPr>
            <a:r>
              <a:rPr lang="en-US" sz="2400" b="1" dirty="0" smtClean="0"/>
              <a:t>Why is the acceleration negative?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 smtClean="0"/>
              <a:t>How fast will </a:t>
            </a:r>
            <a:r>
              <a:rPr lang="en-US" sz="2400" b="1" smtClean="0"/>
              <a:t>a falling apple </a:t>
            </a:r>
            <a:r>
              <a:rPr lang="en-US" sz="2400" b="1" dirty="0" smtClean="0"/>
              <a:t>be going after 2 sec?</a:t>
            </a:r>
            <a:endParaRPr lang="en-US" sz="2400" b="1" dirty="0"/>
          </a:p>
        </p:txBody>
      </p:sp>
      <p:sp>
        <p:nvSpPr>
          <p:cNvPr id="40963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fal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1157" y="1447800"/>
            <a:ext cx="1379443" cy="5029200"/>
          </a:xfrm>
          <a:prstGeom prst="rect">
            <a:avLst/>
          </a:prstGeom>
        </p:spPr>
      </p:pic>
      <p:pic>
        <p:nvPicPr>
          <p:cNvPr id="7170" name="Picture 2" descr="http://www.swe.org/iac/images/pracht.jpg"/>
          <p:cNvPicPr>
            <a:picLocks noChangeAspect="1" noChangeArrowheads="1"/>
          </p:cNvPicPr>
          <p:nvPr/>
        </p:nvPicPr>
        <p:blipFill>
          <a:blip r:embed="rId4" cstate="print"/>
          <a:srcRect l="17708" r="14792"/>
          <a:stretch>
            <a:fillRect/>
          </a:stretch>
        </p:blipFill>
        <p:spPr bwMode="auto">
          <a:xfrm>
            <a:off x="6431280" y="1676400"/>
            <a:ext cx="2560320" cy="284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smtClean="0"/>
              <a:t>Calculating Acceleration</a:t>
            </a:r>
            <a:endParaRPr lang="en-US" sz="3600" b="1" dirty="0"/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 smtClean="0"/>
              <a:t>Is this egg being thrown upward or falling downward?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The acceleration due to gravity</a:t>
            </a:r>
            <a:br>
              <a:rPr lang="en-US" sz="2400" b="1" dirty="0" smtClean="0"/>
            </a:br>
            <a:r>
              <a:rPr lang="en-US" sz="2400" b="1" dirty="0" smtClean="0"/>
              <a:t>is the same either way… -9.8 m/s</a:t>
            </a:r>
            <a:r>
              <a:rPr lang="en-US" sz="2400" b="1" baseline="30000" dirty="0" smtClean="0"/>
              <a:t>2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An egg is thrown upward with an</a:t>
            </a:r>
            <a:br>
              <a:rPr lang="en-US" sz="2400" b="1" dirty="0" smtClean="0"/>
            </a:br>
            <a:r>
              <a:rPr lang="en-US" sz="2400" b="1" dirty="0" smtClean="0"/>
              <a:t>    initial velocity of 4.4 m/s.</a:t>
            </a:r>
            <a:br>
              <a:rPr lang="en-US" sz="2400" b="1" dirty="0" smtClean="0"/>
            </a:br>
            <a:r>
              <a:rPr lang="en-US" sz="2400" b="1" dirty="0" smtClean="0"/>
              <a:t>  How long did it take to reach</a:t>
            </a:r>
            <a:br>
              <a:rPr lang="en-US" sz="2400" b="1" dirty="0" smtClean="0"/>
            </a:br>
            <a:r>
              <a:rPr lang="en-US" sz="2400" b="1" dirty="0" smtClean="0"/>
              <a:t>         its highest point?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</a:t>
            </a:r>
            <a:r>
              <a:rPr lang="en-US" sz="2400" b="1" dirty="0"/>
              <a:t>= </a:t>
            </a:r>
            <a:r>
              <a:rPr lang="en-US" sz="2400" b="1" u="sng" dirty="0" err="1"/>
              <a:t>v</a:t>
            </a:r>
            <a:r>
              <a:rPr lang="en-US" sz="2400" b="1" u="sng" baseline="-25000" dirty="0" err="1"/>
              <a:t>f</a:t>
            </a:r>
            <a:r>
              <a:rPr lang="en-US" sz="2400" b="1" u="sng" dirty="0"/>
              <a:t> – v</a:t>
            </a:r>
            <a:r>
              <a:rPr lang="en-US" sz="2400" b="1" u="sng" baseline="-25000" dirty="0"/>
              <a:t>i</a:t>
            </a:r>
            <a:r>
              <a:rPr lang="en-US" sz="2400" b="1" dirty="0"/>
              <a:t>          d = ½ (</a:t>
            </a:r>
            <a:r>
              <a:rPr lang="en-US" sz="2400" b="1" dirty="0" err="1"/>
              <a:t>v</a:t>
            </a:r>
            <a:r>
              <a:rPr lang="en-US" sz="2400" b="1" baseline="-25000" dirty="0" err="1"/>
              <a:t>f</a:t>
            </a:r>
            <a:r>
              <a:rPr lang="en-US" sz="2400" b="1" dirty="0"/>
              <a:t> + v</a:t>
            </a:r>
            <a:r>
              <a:rPr lang="en-US" sz="2400" b="1" baseline="-25000" dirty="0"/>
              <a:t>i</a:t>
            </a:r>
            <a:r>
              <a:rPr lang="en-US" sz="2400" b="1" dirty="0"/>
              <a:t>) </a:t>
            </a:r>
            <a:r>
              <a:rPr lang="en-US" sz="2400" b="1" dirty="0">
                <a:sym typeface="Wingdings 3"/>
              </a:rPr>
              <a:t>t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 smtClean="0"/>
              <a:t>       </a:t>
            </a:r>
            <a:r>
              <a:rPr lang="el-GR" sz="2400" b="1" dirty="0" smtClean="0"/>
              <a:t>Δ</a:t>
            </a:r>
            <a:r>
              <a:rPr lang="en-US" sz="2400" b="1" dirty="0" smtClean="0"/>
              <a:t>t</a:t>
            </a:r>
            <a:br>
              <a:rPr lang="en-US" sz="2400" b="1" dirty="0" smtClean="0"/>
            </a:br>
            <a:r>
              <a:rPr lang="en-US" sz="2400" b="1" dirty="0" smtClean="0"/>
              <a:t>		</a:t>
            </a:r>
            <a:r>
              <a:rPr lang="en-US" sz="2400" b="1" i="1" dirty="0" smtClean="0"/>
              <a:t>What do we know?	 </a:t>
            </a:r>
            <a:r>
              <a:rPr lang="en-US" sz="2400" b="1" dirty="0" smtClean="0"/>
              <a:t> </a:t>
            </a:r>
            <a:r>
              <a:rPr lang="en-US" sz="2400" b="1" dirty="0"/>
              <a:t>v</a:t>
            </a:r>
            <a:r>
              <a:rPr lang="en-US" sz="2400" b="1" baseline="-25000" dirty="0"/>
              <a:t>i</a:t>
            </a:r>
            <a:r>
              <a:rPr lang="en-US" sz="2400" b="1" i="1" dirty="0" smtClean="0"/>
              <a:t>     </a:t>
            </a:r>
            <a:r>
              <a:rPr lang="en-US" sz="2400" b="1" dirty="0" err="1" smtClean="0"/>
              <a:t>v</a:t>
            </a:r>
            <a:r>
              <a:rPr lang="en-US" sz="2400" b="1" baseline="-25000" dirty="0" err="1" smtClean="0"/>
              <a:t>f</a:t>
            </a:r>
            <a:r>
              <a:rPr lang="en-US" sz="2400" b="1" i="1" dirty="0" smtClean="0"/>
              <a:t>     a     d     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 -9.8 m/s = </a:t>
            </a:r>
            <a:r>
              <a:rPr lang="en-US" sz="2400" b="1" u="sng" dirty="0" smtClean="0"/>
              <a:t>0 - 4.4 m/s</a:t>
            </a:r>
            <a:r>
              <a:rPr lang="en-US" sz="2400" b="1" dirty="0" smtClean="0"/>
              <a:t>		t = 0.45 seconds</a:t>
            </a:r>
            <a:br>
              <a:rPr lang="en-US" sz="2400" b="1" dirty="0" smtClean="0"/>
            </a:br>
            <a:r>
              <a:rPr lang="en-US" sz="2400" b="1" dirty="0" smtClean="0"/>
              <a:t>		     </a:t>
            </a:r>
            <a:r>
              <a:rPr lang="el-GR" sz="2400" b="1" dirty="0"/>
              <a:t>Δ</a:t>
            </a:r>
            <a:r>
              <a:rPr lang="en-US" sz="2400" b="1" dirty="0" smtClean="0"/>
              <a:t>t</a:t>
            </a:r>
            <a:endParaRPr lang="en-US" sz="2400" b="1" dirty="0"/>
          </a:p>
        </p:txBody>
      </p:sp>
      <p:pic>
        <p:nvPicPr>
          <p:cNvPr id="5" name="Picture 4" descr="C03-02P-845813"/>
          <p:cNvPicPr>
            <a:picLocks noChangeAspect="1" noChangeArrowheads="1"/>
          </p:cNvPicPr>
          <p:nvPr/>
        </p:nvPicPr>
        <p:blipFill rotWithShape="1">
          <a:blip r:embed="rId3" cstate="print"/>
          <a:srcRect b="24236"/>
          <a:stretch/>
        </p:blipFill>
        <p:spPr bwMode="auto">
          <a:xfrm>
            <a:off x="5838825" y="1828801"/>
            <a:ext cx="3152775" cy="306705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5484019" y="6014621"/>
            <a:ext cx="3202781" cy="462379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81200" y="5105400"/>
            <a:ext cx="7010400" cy="462379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smtClean="0"/>
              <a:t>Calculating Acceleration</a:t>
            </a:r>
            <a:endParaRPr lang="en-US" sz="3600" b="1" dirty="0"/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 smtClean="0"/>
              <a:t>Let’s try this a different way…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An egg is dropped and falls for</a:t>
            </a:r>
            <a:br>
              <a:rPr lang="en-US" sz="2400" b="1" dirty="0" smtClean="0"/>
            </a:br>
            <a:r>
              <a:rPr lang="en-US" sz="2400" b="1" dirty="0" smtClean="0"/>
              <a:t>0.45 seconds. How fast was it</a:t>
            </a:r>
            <a:br>
              <a:rPr lang="en-US" sz="2400" b="1" dirty="0" smtClean="0"/>
            </a:br>
            <a:r>
              <a:rPr lang="en-US" sz="2400" b="1" dirty="0" smtClean="0"/>
              <a:t>going when it hit the ground?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a </a:t>
            </a:r>
            <a:r>
              <a:rPr lang="en-US" sz="2400" b="1" dirty="0"/>
              <a:t>= </a:t>
            </a:r>
            <a:r>
              <a:rPr lang="en-US" sz="2400" b="1" u="sng" dirty="0" err="1"/>
              <a:t>v</a:t>
            </a:r>
            <a:r>
              <a:rPr lang="en-US" sz="2400" b="1" u="sng" baseline="-25000" dirty="0" err="1"/>
              <a:t>f</a:t>
            </a:r>
            <a:r>
              <a:rPr lang="en-US" sz="2400" b="1" u="sng" dirty="0"/>
              <a:t> – v</a:t>
            </a:r>
            <a:r>
              <a:rPr lang="en-US" sz="2400" b="1" u="sng" baseline="-25000" dirty="0"/>
              <a:t>i</a:t>
            </a:r>
            <a:r>
              <a:rPr lang="en-US" sz="2400" b="1" dirty="0"/>
              <a:t>          d = ½ (</a:t>
            </a:r>
            <a:r>
              <a:rPr lang="en-US" sz="2400" b="1" dirty="0" err="1"/>
              <a:t>v</a:t>
            </a:r>
            <a:r>
              <a:rPr lang="en-US" sz="2400" b="1" baseline="-25000" dirty="0" err="1"/>
              <a:t>f</a:t>
            </a:r>
            <a:r>
              <a:rPr lang="en-US" sz="2400" b="1" dirty="0"/>
              <a:t> + v</a:t>
            </a:r>
            <a:r>
              <a:rPr lang="en-US" sz="2400" b="1" baseline="-25000" dirty="0"/>
              <a:t>i</a:t>
            </a:r>
            <a:r>
              <a:rPr lang="en-US" sz="2400" b="1" dirty="0"/>
              <a:t>) </a:t>
            </a:r>
            <a:r>
              <a:rPr lang="en-US" sz="2400" b="1" dirty="0">
                <a:sym typeface="Wingdings 3"/>
              </a:rPr>
              <a:t>t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 smtClean="0"/>
              <a:t>       </a:t>
            </a:r>
            <a:r>
              <a:rPr lang="el-GR" sz="2400" b="1" dirty="0" smtClean="0"/>
              <a:t>Δ</a:t>
            </a:r>
            <a:r>
              <a:rPr lang="en-US" sz="2400" b="1" dirty="0" smtClean="0"/>
              <a:t>t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 </a:t>
            </a:r>
            <a:r>
              <a:rPr lang="en-US" sz="2400" b="1" dirty="0"/>
              <a:t>-9.8 m/s = </a:t>
            </a:r>
            <a:r>
              <a:rPr lang="en-US" sz="2400" b="1" u="sng" dirty="0" err="1" smtClean="0"/>
              <a:t>v</a:t>
            </a:r>
            <a:r>
              <a:rPr lang="en-US" sz="2400" b="1" u="sng" baseline="-25000" dirty="0" err="1" smtClean="0"/>
              <a:t>f</a:t>
            </a:r>
            <a:r>
              <a:rPr lang="en-US" sz="2400" b="1" u="sng" dirty="0"/>
              <a:t> </a:t>
            </a:r>
            <a:r>
              <a:rPr lang="en-US" sz="2400" b="1" u="sng" dirty="0" smtClean="0"/>
              <a:t>- 0</a:t>
            </a:r>
            <a:r>
              <a:rPr lang="en-US" sz="2400" b="1" dirty="0" smtClean="0"/>
              <a:t>     v = -4.4 m/s</a:t>
            </a:r>
            <a:br>
              <a:rPr lang="en-US" sz="2400" b="1" dirty="0" smtClean="0"/>
            </a:br>
            <a:r>
              <a:rPr lang="en-US" sz="2400" b="1" dirty="0" smtClean="0"/>
              <a:t>               0.45 s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     How far did the egg fall?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/>
              <a:t>     d = ½ (-4.4 + 0 m/s) 0.45 s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 </a:t>
            </a:r>
            <a:r>
              <a:rPr lang="en-US" sz="2400" b="1" dirty="0" smtClean="0"/>
              <a:t>         d = -0.99 meters</a:t>
            </a:r>
          </a:p>
        </p:txBody>
      </p:sp>
      <p:pic>
        <p:nvPicPr>
          <p:cNvPr id="5" name="Picture 4" descr="C03-02P-8458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8825" y="1828800"/>
            <a:ext cx="3152775" cy="40481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838825" y="4800600"/>
            <a:ext cx="3152776" cy="11430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657600" y="3962400"/>
            <a:ext cx="2133600" cy="462379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/>
              <a:t>Try On Your Own</a:t>
            </a:r>
            <a:endParaRPr lang="en-US" sz="3600" b="1" dirty="0"/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/>
              <a:t>A slingshot launches a pellet straight up with a speed of 6.2 m/s. How long will it take to reach its peak?</a:t>
            </a:r>
          </a:p>
          <a:p>
            <a:pPr>
              <a:spcBef>
                <a:spcPct val="50000"/>
              </a:spcBef>
            </a:pPr>
            <a:r>
              <a:rPr lang="en-US" sz="2200" b="1" dirty="0" smtClean="0"/>
              <a:t>v </a:t>
            </a:r>
            <a:r>
              <a:rPr lang="en-US" sz="2200" b="1" dirty="0"/>
              <a:t>= </a:t>
            </a:r>
            <a:r>
              <a:rPr lang="en-US" sz="2200" b="1" u="sng" dirty="0" err="1"/>
              <a:t>d</a:t>
            </a:r>
            <a:r>
              <a:rPr lang="en-US" sz="2200" b="1" u="sng" baseline="-25000" dirty="0" err="1"/>
              <a:t>f</a:t>
            </a:r>
            <a:r>
              <a:rPr lang="en-US" sz="2200" b="1" u="sng" dirty="0"/>
              <a:t> – d</a:t>
            </a:r>
            <a:r>
              <a:rPr lang="en-US" sz="2200" b="1" u="sng" baseline="-25000" dirty="0"/>
              <a:t>i</a:t>
            </a:r>
            <a:r>
              <a:rPr lang="en-US" sz="2200" b="1" dirty="0"/>
              <a:t>  </a:t>
            </a:r>
            <a:r>
              <a:rPr lang="en-US" sz="2200" b="1" dirty="0" smtClean="0"/>
              <a:t>   a </a:t>
            </a:r>
            <a:r>
              <a:rPr lang="en-US" sz="2200" b="1" dirty="0"/>
              <a:t>= </a:t>
            </a:r>
            <a:r>
              <a:rPr lang="en-US" sz="2200" b="1" u="sng" dirty="0" err="1"/>
              <a:t>v</a:t>
            </a:r>
            <a:r>
              <a:rPr lang="en-US" sz="2200" b="1" u="sng" baseline="-25000" dirty="0" err="1"/>
              <a:t>f</a:t>
            </a:r>
            <a:r>
              <a:rPr lang="en-US" sz="2200" b="1" u="sng" dirty="0"/>
              <a:t> – v</a:t>
            </a:r>
            <a:r>
              <a:rPr lang="en-US" sz="2200" b="1" u="sng" baseline="-25000" dirty="0"/>
              <a:t>i</a:t>
            </a:r>
            <a:r>
              <a:rPr lang="en-US" sz="2200" b="1" dirty="0"/>
              <a:t>  </a:t>
            </a:r>
            <a:r>
              <a:rPr lang="en-US" sz="2200" b="1" dirty="0" smtClean="0"/>
              <a:t>   d </a:t>
            </a:r>
            <a:r>
              <a:rPr lang="en-US" sz="2200" b="1" dirty="0"/>
              <a:t>= ½ (</a:t>
            </a:r>
            <a:r>
              <a:rPr lang="en-US" sz="2200" b="1" dirty="0" err="1"/>
              <a:t>v</a:t>
            </a:r>
            <a:r>
              <a:rPr lang="en-US" sz="2200" b="1" baseline="-25000" dirty="0" err="1"/>
              <a:t>f</a:t>
            </a:r>
            <a:r>
              <a:rPr lang="en-US" sz="2200" b="1" dirty="0"/>
              <a:t> + v</a:t>
            </a:r>
            <a:r>
              <a:rPr lang="en-US" sz="2200" b="1" baseline="-25000" dirty="0"/>
              <a:t>i</a:t>
            </a:r>
            <a:r>
              <a:rPr lang="en-US" sz="2200" b="1" dirty="0"/>
              <a:t>) </a:t>
            </a:r>
            <a:r>
              <a:rPr lang="en-US" sz="2200" b="1" dirty="0" smtClean="0">
                <a:sym typeface="Wingdings 3"/>
              </a:rPr>
              <a:t>t     </a:t>
            </a:r>
            <a:r>
              <a:rPr lang="en-US" sz="2200" b="1" dirty="0" err="1" smtClean="0">
                <a:sym typeface="Wingdings 3"/>
              </a:rPr>
              <a:t>a</a:t>
            </a:r>
            <a:r>
              <a:rPr lang="en-US" sz="2200" b="1" baseline="-25000" dirty="0" err="1" smtClean="0">
                <a:sym typeface="Wingdings 3"/>
              </a:rPr>
              <a:t>g</a:t>
            </a:r>
            <a:r>
              <a:rPr lang="en-US" sz="2200" b="1" dirty="0" smtClean="0">
                <a:sym typeface="Wingdings 3"/>
              </a:rPr>
              <a:t> = -9.8 </a:t>
            </a:r>
            <a:r>
              <a:rPr lang="en-US" sz="1900" b="1" dirty="0" smtClean="0"/>
              <a:t>m/s</a:t>
            </a:r>
            <a:r>
              <a:rPr lang="en-US" sz="1900" b="1" baseline="30000" dirty="0" smtClean="0"/>
              <a:t>2</a:t>
            </a:r>
            <a:r>
              <a:rPr lang="en-US" sz="2200" b="1" dirty="0"/>
              <a:t/>
            </a:r>
            <a:br>
              <a:rPr lang="en-US" sz="2200" b="1" dirty="0"/>
            </a:br>
            <a:r>
              <a:rPr lang="en-US" sz="2200" b="1" dirty="0" smtClean="0"/>
              <a:t>       </a:t>
            </a:r>
            <a:r>
              <a:rPr lang="el-GR" sz="2200" b="1" dirty="0" smtClean="0"/>
              <a:t>Δ</a:t>
            </a:r>
            <a:r>
              <a:rPr lang="en-US" sz="2200" b="1" dirty="0"/>
              <a:t>t 		</a:t>
            </a:r>
            <a:r>
              <a:rPr lang="el-GR" sz="2200" b="1" dirty="0" smtClean="0"/>
              <a:t>Δ</a:t>
            </a:r>
            <a:r>
              <a:rPr lang="en-US" sz="2200" b="1" dirty="0" smtClean="0"/>
              <a:t>t	</a:t>
            </a:r>
            <a:r>
              <a:rPr lang="en-US" sz="2400" b="1" dirty="0" smtClean="0"/>
              <a:t>		</a:t>
            </a:r>
            <a:br>
              <a:rPr lang="en-US" sz="2400" b="1" dirty="0" smtClean="0"/>
            </a:br>
            <a:endParaRPr lang="en-US" sz="2400" b="1" dirty="0" smtClean="0"/>
          </a:p>
          <a:p>
            <a:pPr>
              <a:spcBef>
                <a:spcPct val="50000"/>
              </a:spcBef>
            </a:pPr>
            <a:r>
              <a:rPr lang="en-US" sz="2400" b="1" dirty="0" smtClean="0"/>
              <a:t>	-9.8 m/s</a:t>
            </a:r>
            <a:r>
              <a:rPr lang="en-US" sz="2400" b="1" baseline="30000" dirty="0"/>
              <a:t>2</a:t>
            </a:r>
            <a:r>
              <a:rPr lang="en-US" sz="2400" b="1" dirty="0" smtClean="0"/>
              <a:t> = </a:t>
            </a:r>
            <a:r>
              <a:rPr lang="en-US" sz="2400" b="1" u="sng" dirty="0" smtClean="0"/>
              <a:t>0 - 6.2 m/s </a:t>
            </a:r>
            <a:r>
              <a:rPr lang="en-US" sz="2400" b="1" dirty="0" smtClean="0"/>
              <a:t>	t = 0.63 s</a:t>
            </a:r>
            <a:br>
              <a:rPr lang="en-US" sz="2400" b="1" dirty="0" smtClean="0"/>
            </a:br>
            <a:r>
              <a:rPr lang="en-US" sz="2400" b="1" dirty="0" smtClean="0"/>
              <a:t>			    </a:t>
            </a:r>
            <a:r>
              <a:rPr lang="el-GR" sz="2400" b="1" dirty="0" smtClean="0"/>
              <a:t>Δ</a:t>
            </a:r>
            <a:r>
              <a:rPr lang="en-US" sz="2400" b="1" dirty="0" smtClean="0"/>
              <a:t>t</a:t>
            </a:r>
            <a:endParaRPr lang="en-US" sz="2400" b="1" dirty="0">
              <a:sym typeface="Wingdings 3"/>
            </a:endParaRPr>
          </a:p>
          <a:p>
            <a:pPr algn="ctr">
              <a:spcBef>
                <a:spcPct val="50000"/>
              </a:spcBef>
            </a:pPr>
            <a:r>
              <a:rPr lang="en-US" sz="2400" b="1" dirty="0" smtClean="0">
                <a:sym typeface="Wingdings 3"/>
              </a:rPr>
              <a:t>How far upward did it travel?</a:t>
            </a:r>
            <a:br>
              <a:rPr lang="en-US" sz="2400" b="1" dirty="0" smtClean="0">
                <a:sym typeface="Wingdings 3"/>
              </a:rPr>
            </a:br>
            <a:endParaRPr lang="en-US" sz="2400" b="1" dirty="0" smtClean="0">
              <a:sym typeface="Wingdings 3"/>
            </a:endParaRPr>
          </a:p>
          <a:p>
            <a:pPr algn="ctr">
              <a:spcBef>
                <a:spcPct val="50000"/>
              </a:spcBef>
            </a:pPr>
            <a:r>
              <a:rPr lang="en-US" sz="2400" b="1" dirty="0" smtClean="0"/>
              <a:t>d = ½ (0 + 6.2 m/s) 0.63 s		d = </a:t>
            </a:r>
            <a:r>
              <a:rPr lang="en-US" sz="2400" b="1" dirty="0" smtClean="0"/>
              <a:t>1.95 </a:t>
            </a:r>
            <a:r>
              <a:rPr lang="en-US" sz="2400" b="1" dirty="0" smtClean="0"/>
              <a:t>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0" y="3429000"/>
            <a:ext cx="3276600" cy="533400"/>
          </a:xfrm>
          <a:prstGeom prst="round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909441" y="5163949"/>
            <a:ext cx="3048000" cy="533400"/>
          </a:xfrm>
          <a:prstGeom prst="round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41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13752</TotalTime>
  <Words>356</Words>
  <Application>Microsoft Office PowerPoint</Application>
  <PresentationFormat>On-screen Show (4:3)</PresentationFormat>
  <Paragraphs>126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 Barry Family</dc:creator>
  <cp:lastModifiedBy>Anthony Barry</cp:lastModifiedBy>
  <cp:revision>466</cp:revision>
  <dcterms:created xsi:type="dcterms:W3CDTF">2006-12-31T19:29:28Z</dcterms:created>
  <dcterms:modified xsi:type="dcterms:W3CDTF">2015-11-09T18:34:01Z</dcterms:modified>
</cp:coreProperties>
</file>