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57" r:id="rId3"/>
    <p:sldId id="1262" r:id="rId4"/>
    <p:sldId id="1263" r:id="rId5"/>
    <p:sldId id="1265" r:id="rId6"/>
    <p:sldId id="260" r:id="rId7"/>
    <p:sldId id="261" r:id="rId8"/>
    <p:sldId id="1266" r:id="rId9"/>
    <p:sldId id="1267" r:id="rId10"/>
    <p:sldId id="1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BD5B0-A635-4581-B348-98B4EDF2E641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1311A-1F31-4A16-937C-163CADAC6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79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FF9481C-B622-4754-8720-40A47EF674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A6A1DB-9C8B-4477-8440-65F0DC81087A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092034" name="Rectangle 2">
            <a:extLst>
              <a:ext uri="{FF2B5EF4-FFF2-40B4-BE49-F238E27FC236}">
                <a16:creationId xmlns:a16="http://schemas.microsoft.com/office/drawing/2014/main" id="{286C2E83-229E-4ECC-863A-3867BB0346E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2035" name="Rectangle 3">
            <a:extLst>
              <a:ext uri="{FF2B5EF4-FFF2-40B4-BE49-F238E27FC236}">
                <a16:creationId xmlns:a16="http://schemas.microsoft.com/office/drawing/2014/main" id="{C3B3071C-AFB1-416B-99FA-434002C25A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F6998458-0D46-4223-AD31-84655439D33A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B7D9A1E8-D797-45F6-9BB4-0FCDCE00BE9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295539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98458-0D46-4223-AD31-84655439D33A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A1E8-D797-45F6-9BB4-0FCDCE00B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373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98458-0D46-4223-AD31-84655439D33A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A1E8-D797-45F6-9BB4-0FCDCE00BE9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28626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98458-0D46-4223-AD31-84655439D33A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A1E8-D797-45F6-9BB4-0FCDCE00B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790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98458-0D46-4223-AD31-84655439D33A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A1E8-D797-45F6-9BB4-0FCDCE00B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6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98458-0D46-4223-AD31-84655439D33A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A1E8-D797-45F6-9BB4-0FCDCE00B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12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98458-0D46-4223-AD31-84655439D33A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A1E8-D797-45F6-9BB4-0FCDCE00B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59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98458-0D46-4223-AD31-84655439D33A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A1E8-D797-45F6-9BB4-0FCDCE00B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922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98458-0D46-4223-AD31-84655439D33A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A1E8-D797-45F6-9BB4-0FCDCE00B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434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98458-0D46-4223-AD31-84655439D33A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A1E8-D797-45F6-9BB4-0FCDCE00B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53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98458-0D46-4223-AD31-84655439D33A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A1E8-D797-45F6-9BB4-0FCDCE00B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797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E9D86-AEA5-4D30-AE16-3E8972466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3E56EF-1730-4F36-9556-5EF998C323EF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AFDDD1-BE1D-4F66-B382-F5B45EBD95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5178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F6998458-0D46-4223-AD31-84655439D33A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7D9A1E8-D797-45F6-9BB4-0FCDCE00B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92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zMF4CD7i3hg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0jGZnMf3rPo?feature=oembe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CDf_0fPbNos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1833-CBEA-4949-93AC-B5F37296D3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0681"/>
            <a:ext cx="12192000" cy="2055269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pentineDBol" panose="020E0905050706070204" pitchFamily="34" charset="0"/>
              </a:rPr>
              <a:t>Projectile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pentineDBol" panose="020E0905050706070204" pitchFamily="34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pentineDBol" panose="020E0905050706070204" pitchFamily="34" charset="0"/>
              </a:rPr>
              <a:t>Motion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5D25F3-2D9D-4FDC-9C66-FD343B8DE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73" y="2442977"/>
            <a:ext cx="6871141" cy="414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585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B319C8-8E98-4A6F-8ED0-5C872D3ACF0D}"/>
              </a:ext>
            </a:extLst>
          </p:cNvPr>
          <p:cNvSpPr txBox="1"/>
          <p:nvPr/>
        </p:nvSpPr>
        <p:spPr>
          <a:xfrm>
            <a:off x="221942" y="133165"/>
            <a:ext cx="1175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5">
                    <a:lumMod val="75000"/>
                  </a:schemeClr>
                </a:solidFill>
                <a:latin typeface="ArabBruD" pitchFamily="2" charset="0"/>
              </a:rPr>
              <a:t>Projectile Motion Concepts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90E124-F0D9-4559-A19F-571BAF3C4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771" y="1737804"/>
            <a:ext cx="4445930" cy="33823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193C2D-322D-47E0-8731-032512FF64E1}"/>
              </a:ext>
            </a:extLst>
          </p:cNvPr>
          <p:cNvSpPr txBox="1"/>
          <p:nvPr/>
        </p:nvSpPr>
        <p:spPr>
          <a:xfrm>
            <a:off x="221941" y="1159471"/>
            <a:ext cx="728856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arenR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en-US" altLang="en-US" b="1" dirty="0">
                <a:solidFill>
                  <a:srgbClr val="000000"/>
                </a:solidFill>
                <a:ea typeface="Times New Roman" panose="02020603050405020304" pitchFamily="18" charset="0"/>
                <a:cs typeface="Minion-Regular" charset="0"/>
              </a:rPr>
              <a:t>projectile </a:t>
            </a:r>
            <a:r>
              <a:rPr lang="en-US" altLang="en-US" dirty="0">
                <a:solidFill>
                  <a:srgbClr val="000000"/>
                </a:solidFill>
                <a:ea typeface="Times New Roman" panose="02020603050405020304" pitchFamily="18" charset="0"/>
                <a:cs typeface="Minion-Regular" charset="0"/>
              </a:rPr>
              <a:t>is any object that moves through the air or space, acted on only by gravity (and air resistance, if any). A cannonball shot from a cannon, a stone thrown into the air, a ball rolling off the edge of a table, a spacecraft circling Earth—all of these are examples of projectiles.</a:t>
            </a:r>
          </a:p>
          <a:p>
            <a:pPr marL="342900" indent="-342900">
              <a:buFontTx/>
              <a:buAutoNum type="arabicParenR"/>
            </a:pPr>
            <a:endParaRPr lang="en-US" altLang="en-US" dirty="0">
              <a:solidFill>
                <a:srgbClr val="000000"/>
              </a:solidFill>
              <a:ea typeface="Times New Roman" panose="02020603050405020304" pitchFamily="18" charset="0"/>
              <a:cs typeface="Minion-Regular" charset="0"/>
            </a:endParaRPr>
          </a:p>
          <a:p>
            <a:pPr marL="342900" indent="-342900">
              <a:buFontTx/>
              <a:buAutoNum type="arabicParenR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horizontal (x) and vertical (y) components of motion are </a:t>
            </a:r>
            <a:r>
              <a:rPr lang="en-US" b="1" i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independent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of each other – meaning that they do not affect each other’s motion.</a:t>
            </a:r>
          </a:p>
          <a:p>
            <a:pPr marL="342900" indent="-342900">
              <a:buAutoNum type="arabicParenR"/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AutoNum type="arabicParenR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All objects accelerate towards the Earth, near the surface,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 the same rate equal to -9.8 m/s</a:t>
            </a:r>
            <a:r>
              <a:rPr lang="en-US" b="1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(acceleration due to gravity).</a:t>
            </a:r>
          </a:p>
          <a:p>
            <a:pPr marL="342900" indent="-342900">
              <a:buAutoNum type="arabicParenR"/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AutoNum type="arabicParenR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Gravity </a:t>
            </a:r>
            <a:r>
              <a:rPr lang="en-US" b="1" i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ONLY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affects the vertical (y) direction.</a:t>
            </a:r>
          </a:p>
          <a:p>
            <a:pPr marL="342900" indent="-342900">
              <a:buAutoNum type="arabicParenR"/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AutoNum type="arabicParenR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horizontal velocity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of an object in projectile motion is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constant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– there in no force in the horizontal direction, so there is no acceleration in the horizontal direction – hence constant velocity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9964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010" name="Rectangle 2">
            <a:extLst>
              <a:ext uri="{FF2B5EF4-FFF2-40B4-BE49-F238E27FC236}">
                <a16:creationId xmlns:a16="http://schemas.microsoft.com/office/drawing/2014/main" id="{A8B716A0-9DE4-4059-A3BA-4262C1EAA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939" y="1248429"/>
            <a:ext cx="80233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533400" indent="-5334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7575" indent="-457200"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95400" indent="-381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ea typeface="Times New Roman" panose="02020603050405020304" pitchFamily="18" charset="0"/>
                <a:cs typeface="Minion-Regular" charset="0"/>
              </a:rPr>
              <a:t>Projectile motion can be separated into components. </a:t>
            </a:r>
            <a:endParaRPr lang="en-US" altLang="en-US" b="1" dirty="0">
              <a:solidFill>
                <a:srgbClr val="000000"/>
              </a:solidFill>
              <a:ea typeface="Times New Roman" panose="02020603050405020304" pitchFamily="18" charset="0"/>
              <a:cs typeface="Minion-Regular" charset="0"/>
            </a:endParaRPr>
          </a:p>
          <a:p>
            <a:pPr>
              <a:buFontTx/>
              <a:buAutoNum type="alphaLcPeriod"/>
            </a:pPr>
            <a:r>
              <a:rPr lang="en-US" altLang="en-US" dirty="0">
                <a:solidFill>
                  <a:srgbClr val="000000"/>
                </a:solidFill>
                <a:ea typeface="Times New Roman" panose="02020603050405020304" pitchFamily="18" charset="0"/>
                <a:cs typeface="Minion-Regular" charset="0"/>
              </a:rPr>
              <a:t>Roll a ball</a:t>
            </a:r>
            <a:r>
              <a:rPr lang="en-US" altLang="en-US" b="1" dirty="0">
                <a:solidFill>
                  <a:srgbClr val="000000"/>
                </a:solidFill>
                <a:ea typeface="Times New Roman" panose="02020603050405020304" pitchFamily="18" charset="0"/>
                <a:cs typeface="Minion-Regular" charset="0"/>
              </a:rPr>
              <a:t> </a:t>
            </a:r>
            <a:r>
              <a:rPr lang="en-US" altLang="en-US" dirty="0">
                <a:solidFill>
                  <a:srgbClr val="000000"/>
                </a:solidFill>
                <a:ea typeface="Times New Roman" panose="02020603050405020304" pitchFamily="18" charset="0"/>
                <a:cs typeface="Minion-Regular" charset="0"/>
              </a:rPr>
              <a:t>along a horizontal surface, and its velocity is constant because no component of gravitational force acts horizontally. </a:t>
            </a:r>
            <a:endParaRPr lang="en-US" altLang="en-US" b="1" dirty="0">
              <a:solidFill>
                <a:srgbClr val="000000"/>
              </a:solidFill>
              <a:ea typeface="Times New Roman" panose="02020603050405020304" pitchFamily="18" charset="0"/>
              <a:cs typeface="Minion-Regular" charset="0"/>
            </a:endParaRPr>
          </a:p>
          <a:p>
            <a:pPr>
              <a:buFontTx/>
              <a:buAutoNum type="alphaLcPeriod"/>
            </a:pPr>
            <a:r>
              <a:rPr lang="en-US" altLang="en-US" dirty="0">
                <a:solidFill>
                  <a:srgbClr val="000000"/>
                </a:solidFill>
                <a:ea typeface="Times New Roman" panose="02020603050405020304" pitchFamily="18" charset="0"/>
                <a:cs typeface="Minion-Regular" charset="0"/>
              </a:rPr>
              <a:t>Drop it, and it accelerates downward and covers a greater vertical distance each second.</a:t>
            </a:r>
          </a:p>
        </p:txBody>
      </p:sp>
      <p:pic>
        <p:nvPicPr>
          <p:cNvPr id="2091012" name="Picture 4" descr="CPPE-Ch5-4_p73-Drop">
            <a:extLst>
              <a:ext uri="{FF2B5EF4-FFF2-40B4-BE49-F238E27FC236}">
                <a16:creationId xmlns:a16="http://schemas.microsoft.com/office/drawing/2014/main" id="{EDE9DE18-37C1-4754-B11F-96036CEB8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1" y="914400"/>
            <a:ext cx="828675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1013" name="Picture 5" descr="CPPE-Ch5-4_p73-Roll">
            <a:extLst>
              <a:ext uri="{FF2B5EF4-FFF2-40B4-BE49-F238E27FC236}">
                <a16:creationId xmlns:a16="http://schemas.microsoft.com/office/drawing/2014/main" id="{7BBC287B-1CB9-45FF-9215-A3A4BD273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75" y="5280734"/>
            <a:ext cx="7085954" cy="8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B0D2AF-B75A-48BE-9D14-5862366ACDA6}"/>
              </a:ext>
            </a:extLst>
          </p:cNvPr>
          <p:cNvSpPr txBox="1"/>
          <p:nvPr/>
        </p:nvSpPr>
        <p:spPr>
          <a:xfrm>
            <a:off x="-204187" y="209847"/>
            <a:ext cx="1175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5">
                    <a:lumMod val="75000"/>
                  </a:schemeClr>
                </a:solidFill>
                <a:latin typeface="ArabBruD" pitchFamily="2" charset="0"/>
              </a:rPr>
              <a:t>Projectile Motion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7DD462-C62B-484C-AD1F-0B6C13808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511" y="106531"/>
            <a:ext cx="3816482" cy="50859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A2BE3C-2202-4346-A0AA-6674EC36299C}"/>
              </a:ext>
            </a:extLst>
          </p:cNvPr>
          <p:cNvSpPr txBox="1"/>
          <p:nvPr/>
        </p:nvSpPr>
        <p:spPr>
          <a:xfrm>
            <a:off x="2263806" y="-8878"/>
            <a:ext cx="4350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5">
                    <a:lumMod val="75000"/>
                  </a:schemeClr>
                </a:solidFill>
                <a:latin typeface="ArabBruD" pitchFamily="2" charset="0"/>
              </a:rPr>
              <a:t>Projectile Motion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5217D2A-6E1B-4543-886C-8D38908383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4512" y="5305350"/>
            <a:ext cx="3880242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6125" indent="-285750"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1800" b="1" dirty="0">
                <a:solidFill>
                  <a:srgbClr val="000000"/>
                </a:solidFill>
                <a:latin typeface="BlacklightD" panose="03080702040302070203" pitchFamily="66" charset="0"/>
                <a:ea typeface="Times New Roman" panose="02020603050405020304" pitchFamily="18" charset="0"/>
                <a:cs typeface="Minion-Regular" charset="0"/>
              </a:rPr>
              <a:t>A strobe-light photo of two balls released simultaneously–one ball drops freely while the other one is projected horizontally. 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8DB2166-28A6-4278-B55A-F8052B38A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99008"/>
            <a:ext cx="8052047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6125" indent="-285750"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Minion-Regular" charset="0"/>
              </a:rPr>
              <a:t>There are two important things to notice in the photo of two balls falling simultaneously:</a:t>
            </a:r>
          </a:p>
          <a:p>
            <a:pPr lvl="1"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ea typeface="Times New Roman" panose="02020603050405020304" pitchFamily="18" charset="0"/>
                <a:cs typeface="Minion-Regular" charset="0"/>
              </a:rPr>
              <a:t>The ball’s horizontal component of motion remains constant.  Gravity acts only downward, so the only acceleration of the ball is downward. </a:t>
            </a:r>
          </a:p>
          <a:p>
            <a:pPr lvl="1"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ea typeface="Times New Roman" panose="02020603050405020304" pitchFamily="18" charset="0"/>
                <a:cs typeface="Minion-Regular" charset="0"/>
              </a:rPr>
              <a:t>Both balls fall the same vertical distance in the same time. The vertical distance fallen has nothing to do with the horizontal component of motion.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2971E1F-AF05-4912-BE5F-B85E575315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44" y="3745996"/>
            <a:ext cx="8122367" cy="315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6125" indent="-285750"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Minion-Regular" charset="0"/>
              </a:rPr>
              <a:t>The ball moves the same horizontal distance in the equal time intervals because no horizontal component of force is acting on it. </a:t>
            </a:r>
          </a:p>
          <a:p>
            <a:pPr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Minion-Regular" charset="0"/>
              </a:rPr>
              <a:t>The path traced by a projectile accelerating in the vertical direction while moving at constant horizontal velocity is a </a:t>
            </a:r>
            <a:r>
              <a:rPr lang="en-US" altLang="en-US" sz="2400" i="1" dirty="0">
                <a:solidFill>
                  <a:srgbClr val="000000"/>
                </a:solidFill>
                <a:ea typeface="Times New Roman" panose="02020603050405020304" pitchFamily="18" charset="0"/>
                <a:cs typeface="Minion-Regular" charset="0"/>
              </a:rPr>
              <a:t>parabola. </a:t>
            </a:r>
            <a:endParaRPr lang="en-US" altLang="en-US" sz="2400" dirty="0">
              <a:solidFill>
                <a:srgbClr val="000000"/>
              </a:solidFill>
              <a:ea typeface="Times New Roman" panose="02020603050405020304" pitchFamily="18" charset="0"/>
              <a:cs typeface="Minion-Regular" charset="0"/>
            </a:endParaRPr>
          </a:p>
          <a:p>
            <a:pPr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Minion-Regular" charset="0"/>
              </a:rPr>
              <a:t>When air resistance is small enough to neglect, the curved paths are parabolic.</a:t>
            </a:r>
          </a:p>
        </p:txBody>
      </p:sp>
    </p:spTree>
    <p:extLst>
      <p:ext uri="{BB962C8B-B14F-4D97-AF65-F5344CB8AC3E}">
        <p14:creationId xmlns:p14="http://schemas.microsoft.com/office/powerpoint/2010/main" val="1873094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bds">
            <a:extLst>
              <a:ext uri="{FF2B5EF4-FFF2-40B4-BE49-F238E27FC236}">
                <a16:creationId xmlns:a16="http://schemas.microsoft.com/office/drawing/2014/main" id="{BB5335C1-7253-4000-835A-5D6E327C8FB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28600"/>
            <a:ext cx="4294188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>
            <a:extLst>
              <a:ext uri="{FF2B5EF4-FFF2-40B4-BE49-F238E27FC236}">
                <a16:creationId xmlns:a16="http://schemas.microsoft.com/office/drawing/2014/main" id="{1827717A-3720-4210-8B55-9F0E83DC2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378" y="788833"/>
            <a:ext cx="4740676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5400" b="1" dirty="0">
                <a:solidFill>
                  <a:srgbClr val="FF0000"/>
                </a:solidFill>
                <a:latin typeface="Impact" panose="020B0806030902050204" pitchFamily="34" charset="0"/>
              </a:rPr>
              <a:t>The Vertical and Horizontal components are </a:t>
            </a:r>
            <a:r>
              <a:rPr lang="en-US" sz="5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anose="020B0806030902050204" pitchFamily="34" charset="0"/>
              </a:rPr>
              <a:t>independent </a:t>
            </a:r>
            <a:r>
              <a:rPr lang="en-US" sz="5400" b="1" dirty="0">
                <a:solidFill>
                  <a:srgbClr val="FF0000"/>
                </a:solidFill>
                <a:latin typeface="Impact" panose="020B0806030902050204" pitchFamily="34" charset="0"/>
              </a:rPr>
              <a:t>of each other.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plane">
            <a:extLst>
              <a:ext uri="{FF2B5EF4-FFF2-40B4-BE49-F238E27FC236}">
                <a16:creationId xmlns:a16="http://schemas.microsoft.com/office/drawing/2014/main" id="{B6EB4823-D706-45AD-928C-634FCF2114B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03400"/>
            <a:ext cx="8153400" cy="50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5">
            <a:extLst>
              <a:ext uri="{FF2B5EF4-FFF2-40B4-BE49-F238E27FC236}">
                <a16:creationId xmlns:a16="http://schemas.microsoft.com/office/drawing/2014/main" id="{9804E5D0-CABF-4B30-BBA3-A654273B2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198" y="328474"/>
            <a:ext cx="976543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600" dirty="0">
                <a:latin typeface="Eras Bold ITC" panose="020B0907030504020204" pitchFamily="34" charset="0"/>
              </a:rPr>
              <a:t>The Horizontal Component of the motion of a projectile has constant velocity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truckandball">
            <a:extLst>
              <a:ext uri="{FF2B5EF4-FFF2-40B4-BE49-F238E27FC236}">
                <a16:creationId xmlns:a16="http://schemas.microsoft.com/office/drawing/2014/main" id="{072F4869-5F20-439E-957A-DABD060456F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61939"/>
            <a:ext cx="7848600" cy="65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5">
            <a:extLst>
              <a:ext uri="{FF2B5EF4-FFF2-40B4-BE49-F238E27FC236}">
                <a16:creationId xmlns:a16="http://schemas.microsoft.com/office/drawing/2014/main" id="{231C749E-3820-469F-8AB9-10E5FD74C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8076" y="3033714"/>
            <a:ext cx="47164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>
                <a:solidFill>
                  <a:schemeClr val="accent2"/>
                </a:solidFill>
                <a:latin typeface="Boulder" pitchFamily="2" charset="0"/>
              </a:rPr>
              <a:t>The horizontal velocity is constant because the acceleration in the horizontal direction is zero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122BC62-455A-424C-B820-9A9EC4829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639" y="219722"/>
            <a:ext cx="11730361" cy="1691640"/>
          </a:xfrm>
        </p:spPr>
        <p:txBody>
          <a:bodyPr/>
          <a:lstStyle/>
          <a:p>
            <a:pPr algn="ctr"/>
            <a:r>
              <a:rPr lang="en-US" sz="3200" b="1" dirty="0">
                <a:latin typeface="BlacklightD" panose="03080702040302070203" pitchFamily="66" charset="0"/>
              </a:rPr>
              <a:t>Projectile Motion Video: One object dropped at the same time another object is launched horizontally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Online Media 3" title="Shoot-n-Drop">
            <a:hlinkClick r:id="" action="ppaction://media"/>
            <a:extLst>
              <a:ext uri="{FF2B5EF4-FFF2-40B4-BE49-F238E27FC236}">
                <a16:creationId xmlns:a16="http://schemas.microsoft.com/office/drawing/2014/main" id="{3210113E-8846-4A2D-9CB3-CAE8CF2DE56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8000" y="17145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12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5C0F0FA5-4FE3-45F8-86D5-B4C96D6E8D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639" y="219722"/>
            <a:ext cx="11730361" cy="1691640"/>
          </a:xfrm>
        </p:spPr>
        <p:txBody>
          <a:bodyPr/>
          <a:lstStyle/>
          <a:p>
            <a:pPr algn="ctr"/>
            <a:r>
              <a:rPr lang="en-US" sz="3200" b="1" dirty="0">
                <a:latin typeface="BlacklightD" panose="03080702040302070203" pitchFamily="66" charset="0"/>
              </a:rPr>
              <a:t>Projectile Motion Video: Horizontal Velocity is constant and does not get affected by gravity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Online Media 4" title="Shoot the Monkey">
            <a:hlinkClick r:id="" action="ppaction://media"/>
            <a:extLst>
              <a:ext uri="{FF2B5EF4-FFF2-40B4-BE49-F238E27FC236}">
                <a16:creationId xmlns:a16="http://schemas.microsoft.com/office/drawing/2014/main" id="{BBD34A47-B0FD-41AC-B09A-9C18877D390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8000" y="17145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2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33CFDE7D-F6BB-438D-B2D8-19CE75EBC3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639" y="219722"/>
            <a:ext cx="11730361" cy="1691640"/>
          </a:xfrm>
        </p:spPr>
        <p:txBody>
          <a:bodyPr/>
          <a:lstStyle/>
          <a:p>
            <a:pPr algn="ctr"/>
            <a:r>
              <a:rPr lang="en-US" sz="3200" b="1" dirty="0">
                <a:latin typeface="BlacklightD" panose="03080702040302070203" pitchFamily="66" charset="0"/>
              </a:rPr>
              <a:t>Projectile Motion Video: Gravity only changes the vertical component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Online Media 5" title="Kinematics Demo: Cart and Ball">
            <a:hlinkClick r:id="" action="ppaction://media"/>
            <a:extLst>
              <a:ext uri="{FF2B5EF4-FFF2-40B4-BE49-F238E27FC236}">
                <a16:creationId xmlns:a16="http://schemas.microsoft.com/office/drawing/2014/main" id="{4B32D227-D4E5-4917-B931-DF44E071FEE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8000" y="17145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04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86</TotalTime>
  <Words>445</Words>
  <Application>Microsoft Office PowerPoint</Application>
  <PresentationFormat>Widescreen</PresentationFormat>
  <Paragraphs>30</Paragraphs>
  <Slides>10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ArabBruD</vt:lpstr>
      <vt:lpstr>Arial</vt:lpstr>
      <vt:lpstr>BlacklightD</vt:lpstr>
      <vt:lpstr>Boulder</vt:lpstr>
      <vt:lpstr>Calibri</vt:lpstr>
      <vt:lpstr>Century Schoolbook</vt:lpstr>
      <vt:lpstr>Eras Bold ITC</vt:lpstr>
      <vt:lpstr>Impact</vt:lpstr>
      <vt:lpstr>SerpentineDBol</vt:lpstr>
      <vt:lpstr>Wingdings 2</vt:lpstr>
      <vt:lpstr>View</vt:lpstr>
      <vt:lpstr>Projectile Motion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Projectile Motion</dc:title>
  <dc:creator>Lisa Robak</dc:creator>
  <cp:lastModifiedBy>Lisa Robak</cp:lastModifiedBy>
  <cp:revision>8</cp:revision>
  <dcterms:created xsi:type="dcterms:W3CDTF">2019-10-30T22:51:39Z</dcterms:created>
  <dcterms:modified xsi:type="dcterms:W3CDTF">2019-10-31T00:18:31Z</dcterms:modified>
</cp:coreProperties>
</file>