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54" r:id="rId2"/>
    <p:sldId id="327" r:id="rId3"/>
    <p:sldId id="345" r:id="rId4"/>
    <p:sldId id="325" r:id="rId5"/>
    <p:sldId id="360" r:id="rId6"/>
    <p:sldId id="256" r:id="rId7"/>
    <p:sldId id="257" r:id="rId8"/>
    <p:sldId id="258" r:id="rId9"/>
    <p:sldId id="259" r:id="rId10"/>
    <p:sldId id="260" r:id="rId11"/>
    <p:sldId id="285" r:id="rId12"/>
    <p:sldId id="261" r:id="rId13"/>
    <p:sldId id="262" r:id="rId14"/>
    <p:sldId id="361" r:id="rId15"/>
    <p:sldId id="284" r:id="rId16"/>
    <p:sldId id="271" r:id="rId17"/>
    <p:sldId id="263" r:id="rId18"/>
    <p:sldId id="264" r:id="rId19"/>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00CCFF"/>
    <a:srgbClr val="B4B4E6"/>
    <a:srgbClr val="33CC33"/>
    <a:srgbClr val="DAFFFF"/>
    <a:srgbClr val="0099FF"/>
    <a:srgbClr val="0099CC"/>
    <a:srgbClr val="0066FF"/>
    <a:srgbClr val="B6FF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44D9E-D7EF-41F1-B87F-E0BB780D40AB}" v="42" dt="2022-02-01T18:17:25.656"/>
    <p1510:client id="{FE8B2F11-B8C3-405B-8F2D-DE4783BA5D0C}" v="1" dt="2022-02-01T17:32:33.2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9" autoAdjust="0"/>
    <p:restoredTop sz="94660"/>
  </p:normalViewPr>
  <p:slideViewPr>
    <p:cSldViewPr>
      <p:cViewPr varScale="1">
        <p:scale>
          <a:sx n="68" d="100"/>
          <a:sy n="68" d="100"/>
        </p:scale>
        <p:origin x="15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Canova" userId="daa347c8485c0e04" providerId="LiveId" clId="{3CC44D9E-D7EF-41F1-B87F-E0BB780D40AB}"/>
    <pc:docChg chg="undo custSel addSld delSld modSld">
      <pc:chgData name="John Canova" userId="daa347c8485c0e04" providerId="LiveId" clId="{3CC44D9E-D7EF-41F1-B87F-E0BB780D40AB}" dt="2022-02-01T18:19:45.746" v="357" actId="20577"/>
      <pc:docMkLst>
        <pc:docMk/>
      </pc:docMkLst>
      <pc:sldChg chg="modSp add mod setBg">
        <pc:chgData name="John Canova" userId="daa347c8485c0e04" providerId="LiveId" clId="{3CC44D9E-D7EF-41F1-B87F-E0BB780D40AB}" dt="2022-02-01T18:08:10.369" v="296" actId="14100"/>
        <pc:sldMkLst>
          <pc:docMk/>
          <pc:sldMk cId="0" sldId="260"/>
        </pc:sldMkLst>
        <pc:spChg chg="mod">
          <ac:chgData name="John Canova" userId="daa347c8485c0e04" providerId="LiveId" clId="{3CC44D9E-D7EF-41F1-B87F-E0BB780D40AB}" dt="2022-02-01T18:08:10.369" v="296" actId="14100"/>
          <ac:spMkLst>
            <pc:docMk/>
            <pc:sldMk cId="0" sldId="260"/>
            <ac:spMk id="19470" creationId="{00000000-0000-0000-0000-000000000000}"/>
          </ac:spMkLst>
        </pc:spChg>
      </pc:sldChg>
      <pc:sldChg chg="addSp delSp modSp add setBg modAnim">
        <pc:chgData name="John Canova" userId="daa347c8485c0e04" providerId="LiveId" clId="{3CC44D9E-D7EF-41F1-B87F-E0BB780D40AB}" dt="2022-02-01T17:54:25.170" v="10"/>
        <pc:sldMkLst>
          <pc:docMk/>
          <pc:sldMk cId="0" sldId="261"/>
        </pc:sldMkLst>
        <pc:spChg chg="add del mod">
          <ac:chgData name="John Canova" userId="daa347c8485c0e04" providerId="LiveId" clId="{3CC44D9E-D7EF-41F1-B87F-E0BB780D40AB}" dt="2022-02-01T17:54:25.170" v="10"/>
          <ac:spMkLst>
            <pc:docMk/>
            <pc:sldMk cId="0" sldId="261"/>
            <ac:spMk id="17" creationId="{DE321DCB-77AD-462A-BC43-317B85F6E2D3}"/>
          </ac:spMkLst>
        </pc:spChg>
      </pc:sldChg>
      <pc:sldChg chg="add setBg">
        <pc:chgData name="John Canova" userId="daa347c8485c0e04" providerId="LiveId" clId="{3CC44D9E-D7EF-41F1-B87F-E0BB780D40AB}" dt="2022-02-01T17:55:05.801" v="15"/>
        <pc:sldMkLst>
          <pc:docMk/>
          <pc:sldMk cId="0" sldId="262"/>
        </pc:sldMkLst>
      </pc:sldChg>
      <pc:sldChg chg="add setBg">
        <pc:chgData name="John Canova" userId="daa347c8485c0e04" providerId="LiveId" clId="{3CC44D9E-D7EF-41F1-B87F-E0BB780D40AB}" dt="2022-02-01T17:56:30.661" v="80"/>
        <pc:sldMkLst>
          <pc:docMk/>
          <pc:sldMk cId="0" sldId="263"/>
        </pc:sldMkLst>
      </pc:sldChg>
      <pc:sldChg chg="delSp modSp add mod setBg">
        <pc:chgData name="John Canova" userId="daa347c8485c0e04" providerId="LiveId" clId="{3CC44D9E-D7EF-41F1-B87F-E0BB780D40AB}" dt="2022-02-01T17:57:20.979" v="90" actId="14100"/>
        <pc:sldMkLst>
          <pc:docMk/>
          <pc:sldMk cId="0" sldId="264"/>
        </pc:sldMkLst>
        <pc:spChg chg="mod">
          <ac:chgData name="John Canova" userId="daa347c8485c0e04" providerId="LiveId" clId="{3CC44D9E-D7EF-41F1-B87F-E0BB780D40AB}" dt="2022-02-01T17:57:15.987" v="89" actId="403"/>
          <ac:spMkLst>
            <pc:docMk/>
            <pc:sldMk cId="0" sldId="264"/>
            <ac:spMk id="31746" creationId="{00000000-0000-0000-0000-000000000000}"/>
          </ac:spMkLst>
        </pc:spChg>
        <pc:spChg chg="del">
          <ac:chgData name="John Canova" userId="daa347c8485c0e04" providerId="LiveId" clId="{3CC44D9E-D7EF-41F1-B87F-E0BB780D40AB}" dt="2022-02-01T17:57:03.114" v="82" actId="478"/>
          <ac:spMkLst>
            <pc:docMk/>
            <pc:sldMk cId="0" sldId="264"/>
            <ac:spMk id="31747" creationId="{00000000-0000-0000-0000-000000000000}"/>
          </ac:spMkLst>
        </pc:spChg>
        <pc:picChg chg="mod">
          <ac:chgData name="John Canova" userId="daa347c8485c0e04" providerId="LiveId" clId="{3CC44D9E-D7EF-41F1-B87F-E0BB780D40AB}" dt="2022-02-01T17:57:20.979" v="90" actId="14100"/>
          <ac:picMkLst>
            <pc:docMk/>
            <pc:sldMk cId="0" sldId="264"/>
            <ac:picMk id="31748" creationId="{00000000-0000-0000-0000-000000000000}"/>
          </ac:picMkLst>
        </pc:picChg>
      </pc:sldChg>
      <pc:sldChg chg="add setBg">
        <pc:chgData name="John Canova" userId="daa347c8485c0e04" providerId="LiveId" clId="{3CC44D9E-D7EF-41F1-B87F-E0BB780D40AB}" dt="2022-02-01T17:56:10.505" v="79"/>
        <pc:sldMkLst>
          <pc:docMk/>
          <pc:sldMk cId="0" sldId="271"/>
        </pc:sldMkLst>
      </pc:sldChg>
      <pc:sldChg chg="addSp modSp add mod modAnim">
        <pc:chgData name="John Canova" userId="daa347c8485c0e04" providerId="LiveId" clId="{3CC44D9E-D7EF-41F1-B87F-E0BB780D40AB}" dt="2022-02-01T18:17:25.656" v="343" actId="20577"/>
        <pc:sldMkLst>
          <pc:docMk/>
          <pc:sldMk cId="1507008641" sldId="284"/>
        </pc:sldMkLst>
        <pc:spChg chg="mod">
          <ac:chgData name="John Canova" userId="daa347c8485c0e04" providerId="LiveId" clId="{3CC44D9E-D7EF-41F1-B87F-E0BB780D40AB}" dt="2022-02-01T17:55:58.228" v="78" actId="20577"/>
          <ac:spMkLst>
            <pc:docMk/>
            <pc:sldMk cId="1507008641" sldId="284"/>
            <ac:spMk id="3" creationId="{00000000-0000-0000-0000-000000000000}"/>
          </ac:spMkLst>
        </pc:spChg>
        <pc:spChg chg="add mod">
          <ac:chgData name="John Canova" userId="daa347c8485c0e04" providerId="LiveId" clId="{3CC44D9E-D7EF-41F1-B87F-E0BB780D40AB}" dt="2022-02-01T18:15:49.996" v="331" actId="20577"/>
          <ac:spMkLst>
            <pc:docMk/>
            <pc:sldMk cId="1507008641" sldId="284"/>
            <ac:spMk id="16" creationId="{819153B1-205A-4B2B-B319-077C451975AC}"/>
          </ac:spMkLst>
        </pc:spChg>
        <pc:spChg chg="add mod">
          <ac:chgData name="John Canova" userId="daa347c8485c0e04" providerId="LiveId" clId="{3CC44D9E-D7EF-41F1-B87F-E0BB780D40AB}" dt="2022-02-01T18:16:24.784" v="335" actId="20577"/>
          <ac:spMkLst>
            <pc:docMk/>
            <pc:sldMk cId="1507008641" sldId="284"/>
            <ac:spMk id="17" creationId="{E219DA39-8F74-40CA-BEAE-E66D3184B421}"/>
          </ac:spMkLst>
        </pc:spChg>
        <pc:spChg chg="add mod">
          <ac:chgData name="John Canova" userId="daa347c8485c0e04" providerId="LiveId" clId="{3CC44D9E-D7EF-41F1-B87F-E0BB780D40AB}" dt="2022-02-01T18:16:46.411" v="339" actId="20577"/>
          <ac:spMkLst>
            <pc:docMk/>
            <pc:sldMk cId="1507008641" sldId="284"/>
            <ac:spMk id="18" creationId="{D646D0E9-927C-4EA9-8C14-43E7A5677DEA}"/>
          </ac:spMkLst>
        </pc:spChg>
        <pc:spChg chg="add mod">
          <ac:chgData name="John Canova" userId="daa347c8485c0e04" providerId="LiveId" clId="{3CC44D9E-D7EF-41F1-B87F-E0BB780D40AB}" dt="2022-02-01T18:17:25.656" v="343" actId="20577"/>
          <ac:spMkLst>
            <pc:docMk/>
            <pc:sldMk cId="1507008641" sldId="284"/>
            <ac:spMk id="19" creationId="{6D658883-17CE-4C2A-A6D5-8494532A05DB}"/>
          </ac:spMkLst>
        </pc:spChg>
      </pc:sldChg>
      <pc:sldChg chg="addSp delSp modSp add mod delAnim modAnim">
        <pc:chgData name="John Canova" userId="daa347c8485c0e04" providerId="LiveId" clId="{3CC44D9E-D7EF-41F1-B87F-E0BB780D40AB}" dt="2022-02-01T18:13:36.367" v="327" actId="1076"/>
        <pc:sldMkLst>
          <pc:docMk/>
          <pc:sldMk cId="885874766" sldId="285"/>
        </pc:sldMkLst>
        <pc:spChg chg="mod">
          <ac:chgData name="John Canova" userId="daa347c8485c0e04" providerId="LiveId" clId="{3CC44D9E-D7EF-41F1-B87F-E0BB780D40AB}" dt="2022-02-01T18:12:51.174" v="323" actId="20577"/>
          <ac:spMkLst>
            <pc:docMk/>
            <pc:sldMk cId="885874766" sldId="285"/>
            <ac:spMk id="2" creationId="{00000000-0000-0000-0000-000000000000}"/>
          </ac:spMkLst>
        </pc:spChg>
        <pc:spChg chg="add mod">
          <ac:chgData name="John Canova" userId="daa347c8485c0e04" providerId="LiveId" clId="{3CC44D9E-D7EF-41F1-B87F-E0BB780D40AB}" dt="2022-02-01T18:08:39.066" v="301" actId="20577"/>
          <ac:spMkLst>
            <pc:docMk/>
            <pc:sldMk cId="885874766" sldId="285"/>
            <ac:spMk id="19" creationId="{96021045-C07C-4053-9726-AE96C83F75D1}"/>
          </ac:spMkLst>
        </pc:spChg>
        <pc:spChg chg="add del mod">
          <ac:chgData name="John Canova" userId="daa347c8485c0e04" providerId="LiveId" clId="{3CC44D9E-D7EF-41F1-B87F-E0BB780D40AB}" dt="2022-02-01T18:13:14.882" v="325" actId="21"/>
          <ac:spMkLst>
            <pc:docMk/>
            <pc:sldMk cId="885874766" sldId="285"/>
            <ac:spMk id="20" creationId="{7933D1BA-E2AC-4D12-A992-015DDF8AC69D}"/>
          </ac:spMkLst>
        </pc:spChg>
        <pc:spChg chg="add mod">
          <ac:chgData name="John Canova" userId="daa347c8485c0e04" providerId="LiveId" clId="{3CC44D9E-D7EF-41F1-B87F-E0BB780D40AB}" dt="2022-02-01T18:09:40.628" v="305" actId="1076"/>
          <ac:spMkLst>
            <pc:docMk/>
            <pc:sldMk cId="885874766" sldId="285"/>
            <ac:spMk id="21" creationId="{AC154820-2F83-4141-88D3-394A3B977113}"/>
          </ac:spMkLst>
        </pc:spChg>
        <pc:spChg chg="add mod">
          <ac:chgData name="John Canova" userId="daa347c8485c0e04" providerId="LiveId" clId="{3CC44D9E-D7EF-41F1-B87F-E0BB780D40AB}" dt="2022-02-01T18:10:11.169" v="307" actId="1076"/>
          <ac:spMkLst>
            <pc:docMk/>
            <pc:sldMk cId="885874766" sldId="285"/>
            <ac:spMk id="22" creationId="{8881B9F0-DD4E-49EC-AF78-0F04F9BC7D0B}"/>
          </ac:spMkLst>
        </pc:spChg>
        <pc:spChg chg="add mod">
          <ac:chgData name="John Canova" userId="daa347c8485c0e04" providerId="LiveId" clId="{3CC44D9E-D7EF-41F1-B87F-E0BB780D40AB}" dt="2022-02-01T18:11:26.994" v="317" actId="1076"/>
          <ac:spMkLst>
            <pc:docMk/>
            <pc:sldMk cId="885874766" sldId="285"/>
            <ac:spMk id="23" creationId="{9ADB0037-C04B-42B2-AA50-3B7A6061ADDD}"/>
          </ac:spMkLst>
        </pc:spChg>
        <pc:spChg chg="add mod">
          <ac:chgData name="John Canova" userId="daa347c8485c0e04" providerId="LiveId" clId="{3CC44D9E-D7EF-41F1-B87F-E0BB780D40AB}" dt="2022-02-01T18:11:44.638" v="319" actId="1076"/>
          <ac:spMkLst>
            <pc:docMk/>
            <pc:sldMk cId="885874766" sldId="285"/>
            <ac:spMk id="24" creationId="{7E14ACC2-0364-4674-A982-8A630A763F32}"/>
          </ac:spMkLst>
        </pc:spChg>
        <pc:spChg chg="add mod">
          <ac:chgData name="John Canova" userId="daa347c8485c0e04" providerId="LiveId" clId="{3CC44D9E-D7EF-41F1-B87F-E0BB780D40AB}" dt="2022-02-01T18:13:36.367" v="327" actId="1076"/>
          <ac:spMkLst>
            <pc:docMk/>
            <pc:sldMk cId="885874766" sldId="285"/>
            <ac:spMk id="25" creationId="{B9541A36-E616-461A-95C1-C40B599A4201}"/>
          </ac:spMkLst>
        </pc:spChg>
      </pc:sldChg>
      <pc:sldChg chg="del">
        <pc:chgData name="John Canova" userId="daa347c8485c0e04" providerId="LiveId" clId="{3CC44D9E-D7EF-41F1-B87F-E0BB780D40AB}" dt="2022-02-01T17:43:11.318" v="1" actId="2696"/>
        <pc:sldMkLst>
          <pc:docMk/>
          <pc:sldMk cId="1586875370" sldId="355"/>
        </pc:sldMkLst>
      </pc:sldChg>
      <pc:sldChg chg="del">
        <pc:chgData name="John Canova" userId="daa347c8485c0e04" providerId="LiveId" clId="{3CC44D9E-D7EF-41F1-B87F-E0BB780D40AB}" dt="2022-02-01T17:43:11.318" v="1" actId="2696"/>
        <pc:sldMkLst>
          <pc:docMk/>
          <pc:sldMk cId="457670545" sldId="359"/>
        </pc:sldMkLst>
      </pc:sldChg>
      <pc:sldChg chg="new del">
        <pc:chgData name="John Canova" userId="daa347c8485c0e04" providerId="LiveId" clId="{3CC44D9E-D7EF-41F1-B87F-E0BB780D40AB}" dt="2022-02-01T17:53:43.780" v="6" actId="2696"/>
        <pc:sldMkLst>
          <pc:docMk/>
          <pc:sldMk cId="382085249" sldId="361"/>
        </pc:sldMkLst>
      </pc:sldChg>
      <pc:sldChg chg="addSp delSp modSp new del modAnim">
        <pc:chgData name="John Canova" userId="daa347c8485c0e04" providerId="LiveId" clId="{3CC44D9E-D7EF-41F1-B87F-E0BB780D40AB}" dt="2022-02-01T17:54:34.063" v="14" actId="680"/>
        <pc:sldMkLst>
          <pc:docMk/>
          <pc:sldMk cId="829224841" sldId="361"/>
        </pc:sldMkLst>
        <pc:spChg chg="add del mod">
          <ac:chgData name="John Canova" userId="daa347c8485c0e04" providerId="LiveId" clId="{3CC44D9E-D7EF-41F1-B87F-E0BB780D40AB}" dt="2022-02-01T17:54:33.381" v="13"/>
          <ac:spMkLst>
            <pc:docMk/>
            <pc:sldMk cId="829224841" sldId="361"/>
            <ac:spMk id="2" creationId="{993C2FC1-2425-4CA3-9374-3ED5C82E71D7}"/>
          </ac:spMkLst>
        </pc:spChg>
      </pc:sldChg>
      <pc:sldChg chg="addSp modSp new mod modClrScheme chgLayout">
        <pc:chgData name="John Canova" userId="daa347c8485c0e04" providerId="LiveId" clId="{3CC44D9E-D7EF-41F1-B87F-E0BB780D40AB}" dt="2022-02-01T18:19:45.746" v="357" actId="20577"/>
        <pc:sldMkLst>
          <pc:docMk/>
          <pc:sldMk cId="2717129442" sldId="361"/>
        </pc:sldMkLst>
        <pc:spChg chg="add mod">
          <ac:chgData name="John Canova" userId="daa347c8485c0e04" providerId="LiveId" clId="{3CC44D9E-D7EF-41F1-B87F-E0BB780D40AB}" dt="2022-02-01T18:19:45.746" v="357" actId="20577"/>
          <ac:spMkLst>
            <pc:docMk/>
            <pc:sldMk cId="2717129442" sldId="361"/>
            <ac:spMk id="2" creationId="{F04FF678-BE14-4441-9212-874BD0AAD81B}"/>
          </ac:spMkLst>
        </pc:spChg>
      </pc:sldChg>
      <pc:sldChg chg="del">
        <pc:chgData name="John Canova" userId="daa347c8485c0e04" providerId="LiveId" clId="{3CC44D9E-D7EF-41F1-B87F-E0BB780D40AB}" dt="2022-02-01T17:43:11.318" v="1" actId="2696"/>
        <pc:sldMkLst>
          <pc:docMk/>
          <pc:sldMk cId="3402045103" sldId="361"/>
        </pc:sldMkLst>
      </pc:sldChg>
      <pc:sldChg chg="add del setBg">
        <pc:chgData name="John Canova" userId="daa347c8485c0e04" providerId="LiveId" clId="{3CC44D9E-D7EF-41F1-B87F-E0BB780D40AB}" dt="2022-02-01T18:19:05.548" v="345" actId="2696"/>
        <pc:sldMkLst>
          <pc:docMk/>
          <pc:sldMk cId="0" sldId="362"/>
        </pc:sldMkLst>
      </pc:sldChg>
      <pc:sldChg chg="new del">
        <pc:chgData name="John Canova" userId="daa347c8485c0e04" providerId="LiveId" clId="{3CC44D9E-D7EF-41F1-B87F-E0BB780D40AB}" dt="2022-02-01T17:53:46.605" v="7" actId="2696"/>
        <pc:sldMkLst>
          <pc:docMk/>
          <pc:sldMk cId="471497150" sldId="362"/>
        </pc:sldMkLst>
      </pc:sldChg>
      <pc:sldChg chg="del">
        <pc:chgData name="John Canova" userId="daa347c8485c0e04" providerId="LiveId" clId="{3CC44D9E-D7EF-41F1-B87F-E0BB780D40AB}" dt="2022-02-01T17:43:11.318" v="1" actId="2696"/>
        <pc:sldMkLst>
          <pc:docMk/>
          <pc:sldMk cId="3402045103" sldId="362"/>
        </pc:sldMkLst>
      </pc:sldChg>
      <pc:sldChg chg="add del setBg">
        <pc:chgData name="John Canova" userId="daa347c8485c0e04" providerId="LiveId" clId="{3CC44D9E-D7EF-41F1-B87F-E0BB780D40AB}" dt="2022-02-01T18:19:02.580" v="344" actId="2696"/>
        <pc:sldMkLst>
          <pc:docMk/>
          <pc:sldMk cId="0" sldId="363"/>
        </pc:sldMkLst>
      </pc:sldChg>
      <pc:sldChg chg="del">
        <pc:chgData name="John Canova" userId="daa347c8485c0e04" providerId="LiveId" clId="{3CC44D9E-D7EF-41F1-B87F-E0BB780D40AB}" dt="2022-02-01T17:43:11.318" v="1" actId="2696"/>
        <pc:sldMkLst>
          <pc:docMk/>
          <pc:sldMk cId="3402045103" sldId="363"/>
        </pc:sldMkLst>
      </pc:sldChg>
      <pc:sldChg chg="del">
        <pc:chgData name="John Canova" userId="daa347c8485c0e04" providerId="LiveId" clId="{3CC44D9E-D7EF-41F1-B87F-E0BB780D40AB}" dt="2022-02-01T17:43:11.318" v="1" actId="2696"/>
        <pc:sldMkLst>
          <pc:docMk/>
          <pc:sldMk cId="1552210706" sldId="364"/>
        </pc:sldMkLst>
      </pc:sldChg>
      <pc:sldChg chg="del">
        <pc:chgData name="John Canova" userId="daa347c8485c0e04" providerId="LiveId" clId="{3CC44D9E-D7EF-41F1-B87F-E0BB780D40AB}" dt="2022-02-01T17:42:39.181" v="0" actId="2696"/>
        <pc:sldMkLst>
          <pc:docMk/>
          <pc:sldMk cId="698448005" sldId="36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dirty="0">
                <a:latin typeface="Arial" charset="0"/>
              </a:defRPr>
            </a:lvl1pPr>
          </a:lstStyle>
          <a:p>
            <a:pPr>
              <a:defRPr/>
            </a:pPr>
            <a:endParaRPr lang="en-US" dirty="0"/>
          </a:p>
        </p:txBody>
      </p:sp>
      <p:sp>
        <p:nvSpPr>
          <p:cNvPr id="66563" name="Rectangle 3"/>
          <p:cNvSpPr>
            <a:spLocks noGrp="1" noChangeArrowheads="1"/>
          </p:cNvSpPr>
          <p:nvPr>
            <p:ph type="dt" sz="quarter" idx="1"/>
          </p:nvPr>
        </p:nvSpPr>
        <p:spPr bwMode="auto">
          <a:xfrm>
            <a:off x="5265738" y="0"/>
            <a:ext cx="4029075" cy="3508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dirty="0">
                <a:latin typeface="Arial" charset="0"/>
              </a:defRPr>
            </a:lvl1pPr>
          </a:lstStyle>
          <a:p>
            <a:pPr>
              <a:defRPr/>
            </a:pPr>
            <a:endParaRPr lang="en-US" dirty="0"/>
          </a:p>
        </p:txBody>
      </p:sp>
      <p:sp>
        <p:nvSpPr>
          <p:cNvPr id="66564" name="Rectangle 4"/>
          <p:cNvSpPr>
            <a:spLocks noGrp="1" noChangeArrowheads="1"/>
          </p:cNvSpPr>
          <p:nvPr>
            <p:ph type="ftr" sz="quarter" idx="2"/>
          </p:nvPr>
        </p:nvSpPr>
        <p:spPr bwMode="auto">
          <a:xfrm>
            <a:off x="0" y="6657975"/>
            <a:ext cx="4029075" cy="3508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dirty="0">
                <a:latin typeface="Arial" charset="0"/>
              </a:defRPr>
            </a:lvl1pPr>
          </a:lstStyle>
          <a:p>
            <a:pPr>
              <a:defRPr/>
            </a:pPr>
            <a:endParaRPr lang="en-US" dirty="0"/>
          </a:p>
        </p:txBody>
      </p:sp>
      <p:sp>
        <p:nvSpPr>
          <p:cNvPr id="66565" name="Rectangle 5"/>
          <p:cNvSpPr>
            <a:spLocks noGrp="1" noChangeArrowheads="1"/>
          </p:cNvSpPr>
          <p:nvPr>
            <p:ph type="sldNum" sz="quarter" idx="3"/>
          </p:nvPr>
        </p:nvSpPr>
        <p:spPr bwMode="auto">
          <a:xfrm>
            <a:off x="5265738" y="6657975"/>
            <a:ext cx="4029075" cy="3508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Arial" charset="0"/>
              </a:defRPr>
            </a:lvl1pPr>
          </a:lstStyle>
          <a:p>
            <a:pPr>
              <a:defRPr/>
            </a:pPr>
            <a:fld id="{33C6F300-AC87-49C5-89F4-0798849568FC}" type="slidenum">
              <a:rPr lang="en-US"/>
              <a:pPr>
                <a:defRPr/>
              </a:pPr>
              <a:t>‹#›</a:t>
            </a:fld>
            <a:endParaRPr lang="en-US" dirty="0"/>
          </a:p>
        </p:txBody>
      </p:sp>
    </p:spTree>
    <p:extLst>
      <p:ext uri="{BB962C8B-B14F-4D97-AF65-F5344CB8AC3E}">
        <p14:creationId xmlns:p14="http://schemas.microsoft.com/office/powerpoint/2010/main" val="2930617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dirty="0">
                <a:latin typeface="Comic Sans MS" pitchFamily="8" charset="0"/>
              </a:defRPr>
            </a:lvl1pPr>
          </a:lstStyle>
          <a:p>
            <a:pPr>
              <a:defRPr/>
            </a:pPr>
            <a:endParaRPr lang="en-US" dirty="0"/>
          </a:p>
        </p:txBody>
      </p:sp>
      <p:sp>
        <p:nvSpPr>
          <p:cNvPr id="33795" name="Rectangle 3"/>
          <p:cNvSpPr>
            <a:spLocks noGrp="1" noChangeArrowheads="1"/>
          </p:cNvSpPr>
          <p:nvPr>
            <p:ph type="dt" idx="1"/>
          </p:nvPr>
        </p:nvSpPr>
        <p:spPr bwMode="auto">
          <a:xfrm>
            <a:off x="5267325" y="0"/>
            <a:ext cx="4029075" cy="3508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dirty="0">
                <a:latin typeface="Comic Sans MS" pitchFamily="8" charset="0"/>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1239838" y="3330575"/>
            <a:ext cx="6816725" cy="31543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8" name="Rectangle 6"/>
          <p:cNvSpPr>
            <a:spLocks noGrp="1" noChangeArrowheads="1"/>
          </p:cNvSpPr>
          <p:nvPr>
            <p:ph type="ftr" sz="quarter" idx="4"/>
          </p:nvPr>
        </p:nvSpPr>
        <p:spPr bwMode="auto">
          <a:xfrm>
            <a:off x="0" y="6659563"/>
            <a:ext cx="4029075" cy="3508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dirty="0">
                <a:latin typeface="Comic Sans MS" pitchFamily="8" charset="0"/>
              </a:defRPr>
            </a:lvl1pPr>
          </a:lstStyle>
          <a:p>
            <a:pPr>
              <a:defRPr/>
            </a:pPr>
            <a:endParaRPr lang="en-US" dirty="0"/>
          </a:p>
        </p:txBody>
      </p:sp>
      <p:sp>
        <p:nvSpPr>
          <p:cNvPr id="33799" name="Rectangle 7"/>
          <p:cNvSpPr>
            <a:spLocks noGrp="1" noChangeArrowheads="1"/>
          </p:cNvSpPr>
          <p:nvPr>
            <p:ph type="sldNum" sz="quarter" idx="5"/>
          </p:nvPr>
        </p:nvSpPr>
        <p:spPr bwMode="auto">
          <a:xfrm>
            <a:off x="5267325" y="6659563"/>
            <a:ext cx="4029075" cy="3508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Comic Sans MS" pitchFamily="8" charset="0"/>
              </a:defRPr>
            </a:lvl1pPr>
          </a:lstStyle>
          <a:p>
            <a:pPr>
              <a:defRPr/>
            </a:pPr>
            <a:fld id="{8520CA14-E370-40E3-A3E2-59698502AFF8}" type="slidenum">
              <a:rPr lang="en-US"/>
              <a:pPr>
                <a:defRPr/>
              </a:pPr>
              <a:t>‹#›</a:t>
            </a:fld>
            <a:endParaRPr lang="en-US" dirty="0"/>
          </a:p>
        </p:txBody>
      </p:sp>
    </p:spTree>
    <p:extLst>
      <p:ext uri="{BB962C8B-B14F-4D97-AF65-F5344CB8AC3E}">
        <p14:creationId xmlns:p14="http://schemas.microsoft.com/office/powerpoint/2010/main" val="14997804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4F2CAB8-0D92-4EF4-9240-A16447BD2917}" type="slidenum">
              <a:rPr lang="en-US" smtClean="0">
                <a:latin typeface="Comic Sans MS" pitchFamily="66" charset="0"/>
              </a:rPr>
              <a:pPr/>
              <a:t>1</a:t>
            </a:fld>
            <a:endParaRPr lang="en-US" dirty="0">
              <a:latin typeface="Comic Sans MS" pitchFamily="66"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7F0EAE7C-3A59-409F-B4F1-D308C9A281C8}" type="slidenum">
              <a:rPr lang="en-US" smtClean="0">
                <a:latin typeface="Comic Sans MS" pitchFamily="66" charset="0"/>
              </a:rPr>
              <a:pPr/>
              <a:t>2</a:t>
            </a:fld>
            <a:endParaRPr lang="en-US" dirty="0">
              <a:latin typeface="Comic Sans MS" pitchFamily="66"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7F0EAE7C-3A59-409F-B4F1-D308C9A281C8}" type="slidenum">
              <a:rPr lang="en-US" smtClean="0">
                <a:latin typeface="Comic Sans MS" pitchFamily="66" charset="0"/>
              </a:rPr>
              <a:pPr/>
              <a:t>3</a:t>
            </a:fld>
            <a:endParaRPr lang="en-US" dirty="0">
              <a:latin typeface="Comic Sans MS" pitchFamily="66"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7F0EAE7C-3A59-409F-B4F1-D308C9A281C8}" type="slidenum">
              <a:rPr lang="en-US" smtClean="0">
                <a:latin typeface="Comic Sans MS" pitchFamily="66" charset="0"/>
              </a:rPr>
              <a:pPr/>
              <a:t>4</a:t>
            </a:fld>
            <a:endParaRPr lang="en-US" dirty="0">
              <a:latin typeface="Comic Sans MS" pitchFamily="66"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7F0EAE7C-3A59-409F-B4F1-D308C9A281C8}" type="slidenum">
              <a:rPr lang="en-US" smtClean="0">
                <a:latin typeface="Comic Sans MS" pitchFamily="66" charset="0"/>
              </a:rPr>
              <a:pPr/>
              <a:t>5</a:t>
            </a:fld>
            <a:endParaRPr lang="en-US" dirty="0">
              <a:latin typeface="Comic Sans MS" pitchFamily="66"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F689DA-7A2D-4217-9F26-1F3FC259E66B}" type="slidenum">
              <a:rPr lang="en-US"/>
              <a:pPr/>
              <a:t>10</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9FEF34-48CE-4022-898E-FF62240DDFE9}" type="slidenum">
              <a:rPr lang="en-US"/>
              <a:pPr/>
              <a:t>12</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F2D9A8-2871-4226-B35D-E7B9CEBAC4D7}" type="slidenum">
              <a:rPr lang="en-US"/>
              <a:pPr/>
              <a:t>13</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A6544D-73A1-42F6-AE86-40CA81DCC82A}" type="slidenum">
              <a:rPr lang="en-US"/>
              <a:pPr/>
              <a:t>16</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r>
              <a:rPr lang="en-US"/>
              <a:t>STOP HERE! Use the rest of this slide show later.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E51AC3-8908-4DC5-9284-2F5E3A2EB64F}" type="slidenum">
              <a:rPr lang="en-US"/>
              <a:pPr/>
              <a:t>17</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3F1B06-5C7B-459E-B255-4AE674C8DFE7}" type="slidenum">
              <a:rPr lang="en-US"/>
              <a:pPr/>
              <a:t>18</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37483FE-747A-4E19-96B3-096DEA81961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FAFFBA7-040D-40A4-B4B5-99588CD9CB1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5D60E02-43ED-4724-93AA-24BCD49E90F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22EF0E2-FDF2-40DB-84B1-082C56378FE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7165F6E-4B2E-4D63-B503-9D39781FD4C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E11BCEBF-548D-4FAD-BE9B-FA2AA3D7F02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7073D33-668C-40B4-BD89-AB6D2F9CC7E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E444D74-FEC0-4D7C-B869-C9543262173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1FBFA86-7AAD-43BD-BD0A-70FA7F98D187}"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96D8371-6215-42E9-9129-AF7D283A0C3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151FDC0-45E5-48A2-8373-3F19AEF089BF}"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855FA96-5463-4D92-8E60-C48B5E73C51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FF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mn-lt"/>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mn-lt"/>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130F109-9120-4E28-905B-8F2F29F2FE2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wmf"/><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wmf"/><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wmf"/><Relationship Id="rId4" Type="http://schemas.openxmlformats.org/officeDocument/2006/relationships/image" Target="../media/image15.wmf"/></Relationships>
</file>

<file path=ppt/slides/_rels/slide12.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png"/><Relationship Id="rId7" Type="http://schemas.openxmlformats.org/officeDocument/2006/relationships/image" Target="../media/image23.w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wmf"/><Relationship Id="rId11" Type="http://schemas.openxmlformats.org/officeDocument/2006/relationships/image" Target="../media/image27.wmf"/><Relationship Id="rId5" Type="http://schemas.openxmlformats.org/officeDocument/2006/relationships/image" Target="../media/image21.jpeg"/><Relationship Id="rId10" Type="http://schemas.openxmlformats.org/officeDocument/2006/relationships/image" Target="../media/image26.wmf"/><Relationship Id="rId4" Type="http://schemas.openxmlformats.org/officeDocument/2006/relationships/image" Target="../media/image20.jpeg"/><Relationship Id="rId9" Type="http://schemas.openxmlformats.org/officeDocument/2006/relationships/image" Target="../media/image25.wmf"/></Relationships>
</file>

<file path=ppt/slides/_rels/slide1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jpeg"/><Relationship Id="rId7" Type="http://schemas.openxmlformats.org/officeDocument/2006/relationships/image" Target="../media/image32.w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1.wmf"/><Relationship Id="rId11" Type="http://schemas.openxmlformats.org/officeDocument/2006/relationships/image" Target="../media/image36.png"/><Relationship Id="rId5" Type="http://schemas.openxmlformats.org/officeDocument/2006/relationships/image" Target="../media/image30.wmf"/><Relationship Id="rId10" Type="http://schemas.openxmlformats.org/officeDocument/2006/relationships/image" Target="../media/image35.jpeg"/><Relationship Id="rId4" Type="http://schemas.openxmlformats.org/officeDocument/2006/relationships/image" Target="../media/image29.png"/><Relationship Id="rId9" Type="http://schemas.openxmlformats.org/officeDocument/2006/relationships/image" Target="../media/image34.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wmf"/><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4.wmf"/></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152400" y="288925"/>
            <a:ext cx="8839200" cy="1554272"/>
          </a:xfrm>
          <a:prstGeom prst="rect">
            <a:avLst/>
          </a:prstGeom>
          <a:solidFill>
            <a:srgbClr val="C0C0C0"/>
          </a:solidFill>
          <a:ln w="25400">
            <a:solidFill>
              <a:schemeClr val="tx1"/>
            </a:solidFill>
            <a:miter lim="800000"/>
            <a:headEnd/>
            <a:tailEnd/>
          </a:ln>
          <a:effectLst/>
        </p:spPr>
        <p:txBody>
          <a:bodyPr>
            <a:spAutoFit/>
          </a:bodyPr>
          <a:lstStyle/>
          <a:p>
            <a:pPr algn="ctr">
              <a:defRPr/>
            </a:pPr>
            <a:r>
              <a:rPr lang="en-US" sz="4500" b="1" dirty="0">
                <a:effectLst>
                  <a:outerShdw blurRad="38100" dist="38100" dir="2700000" algn="tl">
                    <a:srgbClr val="FFFFFF"/>
                  </a:outerShdw>
                </a:effectLst>
                <a:latin typeface="Comic Sans MS" pitchFamily="8" charset="0"/>
              </a:rPr>
              <a:t>Chapter 9a</a:t>
            </a:r>
          </a:p>
          <a:p>
            <a:pPr algn="ctr">
              <a:defRPr/>
            </a:pPr>
            <a:r>
              <a:rPr lang="en-US" sz="5000" b="1" dirty="0">
                <a:effectLst>
                  <a:outerShdw blurRad="38100" dist="38100" dir="2700000" algn="tl">
                    <a:srgbClr val="FFFFFF"/>
                  </a:outerShdw>
                </a:effectLst>
                <a:latin typeface="Comic Sans MS" pitchFamily="8" charset="0"/>
              </a:rPr>
              <a:t>Understanding Energy</a:t>
            </a:r>
          </a:p>
        </p:txBody>
      </p:sp>
      <p:pic>
        <p:nvPicPr>
          <p:cNvPr id="4" name="Picture 4" descr="20060807101122!Newtons_cradle"/>
          <p:cNvPicPr>
            <a:picLocks noGrp="1" noChangeAspect="1" noChangeArrowheads="1" noCrop="1"/>
          </p:cNvPicPr>
          <p:nvPr>
            <p:ph/>
          </p:nvPr>
        </p:nvPicPr>
        <p:blipFill>
          <a:blip r:embed="rId3" cstate="print"/>
          <a:srcRect/>
          <a:stretch>
            <a:fillRect/>
          </a:stretch>
        </p:blipFill>
        <p:spPr>
          <a:xfrm>
            <a:off x="2133600" y="2438400"/>
            <a:ext cx="4953000" cy="3713992"/>
          </a:xfrm>
          <a:noFill/>
          <a:ln/>
        </p:spPr>
      </p:pic>
    </p:spTree>
    <p:extLst>
      <p:ext uri="{BB962C8B-B14F-4D97-AF65-F5344CB8AC3E}">
        <p14:creationId xmlns:p14="http://schemas.microsoft.com/office/powerpoint/2010/main" val="310161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 calcmode="lin" valueType="num">
                                      <p:cBhvr>
                                        <p:cTn id="7" dur="5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2291">
                                            <p:txEl>
                                              <p:pRg st="1" end="1"/>
                                            </p:txEl>
                                          </p:spTgt>
                                        </p:tgtEl>
                                        <p:attrNameLst>
                                          <p:attrName>ppt_h</p:attrName>
                                        </p:attrNameLst>
                                      </p:cBhvr>
                                      <p:tavLst>
                                        <p:tav tm="0">
                                          <p:val>
                                            <p:fltVal val="0"/>
                                          </p:val>
                                        </p:tav>
                                        <p:tav tm="100000">
                                          <p:val>
                                            <p:strVal val="#ppt_h"/>
                                          </p:val>
                                        </p:tav>
                                      </p:tavLst>
                                    </p:anim>
                                  </p:childTnLst>
                                </p:cTn>
                              </p:par>
                              <p:par>
                                <p:cTn id="9" presetID="9"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p:cNvSpPr txBox="1">
            <a:spLocks noChangeArrowheads="1"/>
          </p:cNvSpPr>
          <p:nvPr/>
        </p:nvSpPr>
        <p:spPr bwMode="auto">
          <a:xfrm>
            <a:off x="152400" y="288925"/>
            <a:ext cx="8839200" cy="641350"/>
          </a:xfrm>
          <a:prstGeom prst="rect">
            <a:avLst/>
          </a:prstGeom>
          <a:noFill/>
          <a:ln w="9525">
            <a:noFill/>
            <a:miter lim="800000"/>
            <a:headEnd/>
            <a:tailEnd/>
          </a:ln>
        </p:spPr>
        <p:txBody>
          <a:bodyPr>
            <a:spAutoFit/>
          </a:bodyPr>
          <a:lstStyle/>
          <a:p>
            <a:pPr algn="ctr"/>
            <a:r>
              <a:rPr lang="en-US" sz="3600" b="1" dirty="0"/>
              <a:t>Two Major States of Energy</a:t>
            </a:r>
          </a:p>
        </p:txBody>
      </p:sp>
      <p:sp>
        <p:nvSpPr>
          <p:cNvPr id="105475" name="Text Box 3"/>
          <p:cNvSpPr txBox="1">
            <a:spLocks noChangeArrowheads="1"/>
          </p:cNvSpPr>
          <p:nvPr/>
        </p:nvSpPr>
        <p:spPr bwMode="auto">
          <a:xfrm>
            <a:off x="152400" y="1219200"/>
            <a:ext cx="8839200" cy="5632311"/>
          </a:xfrm>
          <a:prstGeom prst="rect">
            <a:avLst/>
          </a:prstGeom>
          <a:noFill/>
          <a:ln w="9525">
            <a:noFill/>
            <a:miter lim="800000"/>
            <a:headEnd/>
            <a:tailEnd/>
          </a:ln>
        </p:spPr>
        <p:txBody>
          <a:bodyPr>
            <a:spAutoFit/>
          </a:bodyPr>
          <a:lstStyle/>
          <a:p>
            <a:pPr>
              <a:spcBef>
                <a:spcPct val="50000"/>
              </a:spcBef>
            </a:pPr>
            <a:r>
              <a:rPr lang="en-US" sz="2400" b="1" u="sng" kern="0" dirty="0"/>
              <a:t>Energy</a:t>
            </a:r>
            <a:r>
              <a:rPr lang="en-US" sz="2400" b="1" kern="0" dirty="0"/>
              <a:t> – The ability to do work or cause a change</a:t>
            </a:r>
            <a:br>
              <a:rPr lang="en-US" sz="2400" b="1" kern="0" dirty="0"/>
            </a:br>
            <a:r>
              <a:rPr lang="en-US" sz="2400" b="1" kern="0" dirty="0"/>
              <a:t>     Measured in Joules (J)</a:t>
            </a:r>
            <a:endParaRPr lang="en-US" sz="2400" b="1" u="sng" kern="0" dirty="0"/>
          </a:p>
          <a:p>
            <a:pPr>
              <a:spcBef>
                <a:spcPct val="50000"/>
              </a:spcBef>
            </a:pPr>
            <a:r>
              <a:rPr lang="en-US" sz="2400" b="1" u="sng" dirty="0"/>
              <a:t>Kinetic Energy</a:t>
            </a:r>
            <a:r>
              <a:rPr lang="en-US" sz="2400" b="1" dirty="0"/>
              <a:t> – Energy in Motion</a:t>
            </a:r>
          </a:p>
          <a:p>
            <a:pPr algn="ctr">
              <a:spcBef>
                <a:spcPct val="50000"/>
              </a:spcBef>
            </a:pPr>
            <a:r>
              <a:rPr lang="en-US" sz="2400" b="1" i="1" dirty="0"/>
              <a:t>Which two factors would give a race car</a:t>
            </a:r>
            <a:br>
              <a:rPr lang="en-US" sz="2400" b="1" i="1" dirty="0"/>
            </a:br>
            <a:r>
              <a:rPr lang="en-US" sz="2400" b="1" i="1" dirty="0"/>
              <a:t>more Kinetic Energy?</a:t>
            </a:r>
            <a:endParaRPr lang="en-US" sz="2400" b="1" dirty="0"/>
          </a:p>
          <a:p>
            <a:pPr>
              <a:spcBef>
                <a:spcPct val="50000"/>
              </a:spcBef>
            </a:pPr>
            <a:r>
              <a:rPr lang="en-US" sz="2400" b="1" dirty="0"/>
              <a:t>  A greater mass and speed</a:t>
            </a:r>
            <a:br>
              <a:rPr lang="en-US" sz="2400" b="1" dirty="0"/>
            </a:br>
            <a:r>
              <a:rPr lang="en-US" sz="2400" b="1" dirty="0"/>
              <a:t>       results in more KE.</a:t>
            </a:r>
          </a:p>
          <a:p>
            <a:pPr>
              <a:spcBef>
                <a:spcPct val="50000"/>
              </a:spcBef>
            </a:pPr>
            <a:r>
              <a:rPr lang="en-US" sz="2400" b="1"/>
              <a:t>           </a:t>
            </a:r>
            <a:r>
              <a:rPr lang="en-US" sz="2400" b="1" dirty="0"/>
              <a:t>KE = ½ m v</a:t>
            </a:r>
            <a:r>
              <a:rPr lang="en-US" sz="2400" b="1" baseline="50000" dirty="0"/>
              <a:t>2</a:t>
            </a:r>
          </a:p>
          <a:p>
            <a:pPr>
              <a:spcBef>
                <a:spcPct val="50000"/>
              </a:spcBef>
            </a:pPr>
            <a:br>
              <a:rPr lang="en-US" sz="2400" b="1" dirty="0"/>
            </a:br>
            <a:r>
              <a:rPr lang="en-US" sz="2400" b="1" dirty="0"/>
              <a:t>What would be the kinetic energy</a:t>
            </a:r>
            <a:br>
              <a:rPr lang="en-US" sz="2400" b="1" dirty="0"/>
            </a:br>
            <a:r>
              <a:rPr lang="en-US" sz="2400" b="1" dirty="0"/>
              <a:t>of a 5,000 kg car traveling at 40 m/s?</a:t>
            </a:r>
          </a:p>
          <a:p>
            <a:pPr>
              <a:spcBef>
                <a:spcPct val="50000"/>
              </a:spcBef>
            </a:pPr>
            <a:r>
              <a:rPr lang="en-US" sz="2400" b="1" dirty="0"/>
              <a:t>KE = ½ (5,000 kg) (40 m/s)</a:t>
            </a:r>
            <a:r>
              <a:rPr lang="en-US" sz="2400" b="1" baseline="50000" dirty="0"/>
              <a:t>2	  </a:t>
            </a:r>
            <a:r>
              <a:rPr lang="en-US" sz="2400" b="1" dirty="0"/>
              <a:t>KE = 4,000,000 Joules</a:t>
            </a:r>
          </a:p>
        </p:txBody>
      </p:sp>
      <p:sp>
        <p:nvSpPr>
          <p:cNvPr id="40963" name="Picture 6" descr="http://www.hetemeel.com/einsteinshow.php?text=%0D%0A%0D%0A+++++++++++++++++++++++++E+%3D+mc%5E2"/>
          <p:cNvSpPr>
            <a:spLocks noChangeAspect="1" noChangeArrowheads="1"/>
          </p:cNvSpPr>
          <p:nvPr/>
        </p:nvSpPr>
        <p:spPr bwMode="auto">
          <a:xfrm>
            <a:off x="6438900" y="1676400"/>
            <a:ext cx="2324100" cy="1743075"/>
          </a:xfrm>
          <a:prstGeom prst="rect">
            <a:avLst/>
          </a:prstGeom>
          <a:noFill/>
          <a:ln w="9525">
            <a:noFill/>
            <a:miter lim="800000"/>
            <a:headEnd/>
            <a:tailEnd/>
          </a:ln>
        </p:spPr>
        <p:txBody>
          <a:bodyPr/>
          <a:lstStyle/>
          <a:p>
            <a:endParaRPr lang="en-US" dirty="0"/>
          </a:p>
        </p:txBody>
      </p:sp>
      <p:pic>
        <p:nvPicPr>
          <p:cNvPr id="2050" name="Picture 2" descr="Car"/>
          <p:cNvPicPr>
            <a:picLocks noChangeAspect="1" noChangeArrowheads="1"/>
          </p:cNvPicPr>
          <p:nvPr/>
        </p:nvPicPr>
        <p:blipFill>
          <a:blip r:embed="rId3" cstate="print"/>
          <a:srcRect/>
          <a:stretch>
            <a:fillRect/>
          </a:stretch>
        </p:blipFill>
        <p:spPr bwMode="auto">
          <a:xfrm>
            <a:off x="4876800" y="3505200"/>
            <a:ext cx="3752808" cy="1981200"/>
          </a:xfrm>
          <a:prstGeom prst="rect">
            <a:avLst/>
          </a:prstGeom>
          <a:noFill/>
          <a:ln w="9525">
            <a:noFill/>
            <a:miter lim="800000"/>
            <a:headEnd/>
            <a:tailEnd/>
          </a:ln>
        </p:spPr>
      </p:pic>
      <p:sp useBgFill="1">
        <p:nvSpPr>
          <p:cNvPr id="8" name="Rectangle 7"/>
          <p:cNvSpPr/>
          <p:nvPr/>
        </p:nvSpPr>
        <p:spPr>
          <a:xfrm>
            <a:off x="2743200" y="2057400"/>
            <a:ext cx="2667000"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ectangle 6"/>
          <p:cNvSpPr/>
          <p:nvPr/>
        </p:nvSpPr>
        <p:spPr>
          <a:xfrm>
            <a:off x="4876800" y="6248400"/>
            <a:ext cx="3752808" cy="54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wipe(left)">
                                      <p:cBhvr>
                                        <p:cTn id="7" dur="500"/>
                                        <p:tgtEl>
                                          <p:spTgt spid="105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5475">
                                            <p:txEl>
                                              <p:pRg st="1" end="1"/>
                                            </p:txEl>
                                          </p:spTgt>
                                        </p:tgtEl>
                                        <p:attrNameLst>
                                          <p:attrName>style.visibility</p:attrName>
                                        </p:attrNameLst>
                                      </p:cBhvr>
                                      <p:to>
                                        <p:strVal val="visible"/>
                                      </p:to>
                                    </p:set>
                                    <p:animEffect transition="in" filter="wipe(left)">
                                      <p:cBhvr>
                                        <p:cTn id="12" dur="500"/>
                                        <p:tgtEl>
                                          <p:spTgt spid="1054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5475">
                                            <p:txEl>
                                              <p:pRg st="2" end="2"/>
                                            </p:txEl>
                                          </p:spTgt>
                                        </p:tgtEl>
                                        <p:attrNameLst>
                                          <p:attrName>style.visibility</p:attrName>
                                        </p:attrNameLst>
                                      </p:cBhvr>
                                      <p:to>
                                        <p:strVal val="visible"/>
                                      </p:to>
                                    </p:set>
                                    <p:animEffect transition="in" filter="wipe(left)">
                                      <p:cBhvr>
                                        <p:cTn id="22" dur="500"/>
                                        <p:tgtEl>
                                          <p:spTgt spid="105475">
                                            <p:txEl>
                                              <p:pRg st="2" end="2"/>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dissolve">
                                      <p:cBhvr>
                                        <p:cTn id="25" dur="500"/>
                                        <p:tgtEl>
                                          <p:spTgt spid="205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5475">
                                            <p:txEl>
                                              <p:pRg st="3" end="3"/>
                                            </p:txEl>
                                          </p:spTgt>
                                        </p:tgtEl>
                                        <p:attrNameLst>
                                          <p:attrName>style.visibility</p:attrName>
                                        </p:attrNameLst>
                                      </p:cBhvr>
                                      <p:to>
                                        <p:strVal val="visible"/>
                                      </p:to>
                                    </p:set>
                                    <p:animEffect transition="in" filter="wipe(left)">
                                      <p:cBhvr>
                                        <p:cTn id="30" dur="500"/>
                                        <p:tgtEl>
                                          <p:spTgt spid="105475">
                                            <p:txEl>
                                              <p:pRg st="3" end="3"/>
                                            </p:txEl>
                                          </p:spTgt>
                                        </p:tgtEl>
                                      </p:cBhvr>
                                    </p:animEffect>
                                  </p:childTnLst>
                                </p:cTn>
                              </p:par>
                              <p:par>
                                <p:cTn id="31" presetID="22" presetClass="entr" presetSubtype="8" fill="hold" nodeType="withEffect">
                                  <p:stCondLst>
                                    <p:cond delay="0"/>
                                  </p:stCondLst>
                                  <p:childTnLst>
                                    <p:set>
                                      <p:cBhvr>
                                        <p:cTn id="32" dur="1" fill="hold">
                                          <p:stCondLst>
                                            <p:cond delay="0"/>
                                          </p:stCondLst>
                                        </p:cTn>
                                        <p:tgtEl>
                                          <p:spTgt spid="105475">
                                            <p:txEl>
                                              <p:pRg st="4" end="4"/>
                                            </p:txEl>
                                          </p:spTgt>
                                        </p:tgtEl>
                                        <p:attrNameLst>
                                          <p:attrName>style.visibility</p:attrName>
                                        </p:attrNameLst>
                                      </p:cBhvr>
                                      <p:to>
                                        <p:strVal val="visible"/>
                                      </p:to>
                                    </p:set>
                                    <p:animEffect transition="in" filter="wipe(left)">
                                      <p:cBhvr>
                                        <p:cTn id="33" dur="500"/>
                                        <p:tgtEl>
                                          <p:spTgt spid="10547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05475">
                                            <p:txEl>
                                              <p:pRg st="5" end="5"/>
                                            </p:txEl>
                                          </p:spTgt>
                                        </p:tgtEl>
                                        <p:attrNameLst>
                                          <p:attrName>style.visibility</p:attrName>
                                        </p:attrNameLst>
                                      </p:cBhvr>
                                      <p:to>
                                        <p:strVal val="visible"/>
                                      </p:to>
                                    </p:set>
                                    <p:animEffect transition="in" filter="wipe(left)">
                                      <p:cBhvr>
                                        <p:cTn id="38" dur="500"/>
                                        <p:tgtEl>
                                          <p:spTgt spid="10547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05475">
                                            <p:txEl>
                                              <p:pRg st="6" end="6"/>
                                            </p:txEl>
                                          </p:spTgt>
                                        </p:tgtEl>
                                        <p:attrNameLst>
                                          <p:attrName>style.visibility</p:attrName>
                                        </p:attrNameLst>
                                      </p:cBhvr>
                                      <p:to>
                                        <p:strVal val="visible"/>
                                      </p:to>
                                    </p:set>
                                    <p:animEffect transition="in" filter="wipe(left)">
                                      <p:cBhvr>
                                        <p:cTn id="43" dur="500"/>
                                        <p:tgtEl>
                                          <p:spTgt spid="10547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grpId="0" nodeType="clickEffect">
                                  <p:stCondLst>
                                    <p:cond delay="0"/>
                                  </p:stCondLst>
                                  <p:childTnLst>
                                    <p:animEffect transition="out" filter="dissolve">
                                      <p:cBhvr>
                                        <p:cTn id="47" dur="500"/>
                                        <p:tgtEl>
                                          <p:spTgt spid="7"/>
                                        </p:tgtEl>
                                      </p:cBhvr>
                                    </p:animEffect>
                                    <p:set>
                                      <p:cBhvr>
                                        <p:cTn id="4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p:cNvSpPr txBox="1">
            <a:spLocks noChangeArrowheads="1"/>
          </p:cNvSpPr>
          <p:nvPr/>
        </p:nvSpPr>
        <p:spPr bwMode="auto">
          <a:xfrm>
            <a:off x="152400" y="288925"/>
            <a:ext cx="8839200" cy="641350"/>
          </a:xfrm>
          <a:prstGeom prst="rect">
            <a:avLst/>
          </a:prstGeom>
          <a:noFill/>
          <a:ln w="9525">
            <a:noFill/>
            <a:miter lim="800000"/>
            <a:headEnd/>
            <a:tailEnd/>
          </a:ln>
        </p:spPr>
        <p:txBody>
          <a:bodyPr>
            <a:spAutoFit/>
          </a:bodyPr>
          <a:lstStyle/>
          <a:p>
            <a:pPr algn="ctr"/>
            <a:r>
              <a:rPr lang="en-US" sz="3600" b="1" dirty="0"/>
              <a:t>Two Major States of Energy</a:t>
            </a:r>
          </a:p>
        </p:txBody>
      </p:sp>
      <p:sp>
        <p:nvSpPr>
          <p:cNvPr id="105475" name="Text Box 3"/>
          <p:cNvSpPr txBox="1">
            <a:spLocks noChangeArrowheads="1"/>
          </p:cNvSpPr>
          <p:nvPr/>
        </p:nvSpPr>
        <p:spPr bwMode="auto">
          <a:xfrm>
            <a:off x="152400" y="1149489"/>
            <a:ext cx="8839200" cy="5262979"/>
          </a:xfrm>
          <a:prstGeom prst="rect">
            <a:avLst/>
          </a:prstGeom>
          <a:noFill/>
          <a:ln w="9525">
            <a:noFill/>
            <a:miter lim="800000"/>
            <a:headEnd/>
            <a:tailEnd/>
          </a:ln>
        </p:spPr>
        <p:txBody>
          <a:bodyPr wrap="square">
            <a:spAutoFit/>
          </a:bodyPr>
          <a:lstStyle/>
          <a:p>
            <a:pPr>
              <a:spcBef>
                <a:spcPct val="50000"/>
              </a:spcBef>
            </a:pPr>
            <a:r>
              <a:rPr lang="en-US" sz="2400" b="1" u="sng" dirty="0"/>
              <a:t>Potential Energy</a:t>
            </a:r>
            <a:r>
              <a:rPr lang="en-US" sz="2400" b="1" dirty="0"/>
              <a:t> – Stored Energy</a:t>
            </a:r>
          </a:p>
          <a:p>
            <a:pPr algn="ctr">
              <a:spcBef>
                <a:spcPct val="50000"/>
              </a:spcBef>
            </a:pPr>
            <a:r>
              <a:rPr lang="en-US" sz="2400" b="1" i="1" dirty="0"/>
              <a:t>Which two factors would give a wrecking ball</a:t>
            </a:r>
            <a:br>
              <a:rPr lang="en-US" sz="2400" b="1" i="1" dirty="0"/>
            </a:br>
            <a:r>
              <a:rPr lang="en-US" sz="2400" b="1" i="1" dirty="0"/>
              <a:t>more Potential Energy?</a:t>
            </a:r>
            <a:endParaRPr lang="en-US" sz="2400" b="1" dirty="0"/>
          </a:p>
          <a:p>
            <a:pPr>
              <a:spcBef>
                <a:spcPct val="50000"/>
              </a:spcBef>
            </a:pPr>
            <a:r>
              <a:rPr lang="en-US" sz="2400" b="1" dirty="0"/>
              <a:t>A greater mass and greater distance</a:t>
            </a:r>
            <a:br>
              <a:rPr lang="en-US" sz="2400" b="1" dirty="0"/>
            </a:br>
            <a:r>
              <a:rPr lang="en-US" sz="2400" b="1" dirty="0"/>
              <a:t> lifted in the air produces more PE!</a:t>
            </a:r>
          </a:p>
          <a:p>
            <a:pPr>
              <a:spcBef>
                <a:spcPct val="50000"/>
              </a:spcBef>
            </a:pPr>
            <a:r>
              <a:rPr lang="en-US" sz="2400" b="1" dirty="0"/>
              <a:t>           PE = m a</a:t>
            </a:r>
            <a:r>
              <a:rPr lang="en-US" sz="2400" b="1" baseline="-10000" dirty="0"/>
              <a:t>g </a:t>
            </a:r>
            <a:r>
              <a:rPr lang="en-US" sz="2400" b="1" dirty="0"/>
              <a:t>h = F</a:t>
            </a:r>
            <a:r>
              <a:rPr lang="en-US" sz="2400" b="1" baseline="-10000" dirty="0"/>
              <a:t>g </a:t>
            </a:r>
            <a:r>
              <a:rPr lang="en-US" sz="2400" b="1" dirty="0"/>
              <a:t>h</a:t>
            </a:r>
          </a:p>
          <a:p>
            <a:pPr>
              <a:spcBef>
                <a:spcPct val="50000"/>
              </a:spcBef>
            </a:pPr>
            <a:r>
              <a:rPr lang="en-US" sz="2400" b="1" dirty="0"/>
              <a:t> What would be the potential energy</a:t>
            </a:r>
            <a:br>
              <a:rPr lang="en-US" sz="2400" b="1" dirty="0"/>
            </a:br>
            <a:r>
              <a:rPr lang="en-US" sz="2400" b="1" dirty="0"/>
              <a:t> of a 50,000 N ball raised up 6m?</a:t>
            </a:r>
          </a:p>
          <a:p>
            <a:pPr algn="ctr">
              <a:spcBef>
                <a:spcPct val="50000"/>
              </a:spcBef>
            </a:pPr>
            <a:r>
              <a:rPr lang="en-US" sz="2400" b="1" dirty="0"/>
              <a:t>PE = 50,000N (6m) = 300,000 Joules</a:t>
            </a:r>
            <a:endParaRPr lang="en-US" sz="2400" b="1" i="1" dirty="0"/>
          </a:p>
          <a:p>
            <a:pPr>
              <a:spcBef>
                <a:spcPct val="50000"/>
              </a:spcBef>
            </a:pPr>
            <a:r>
              <a:rPr lang="en-US" sz="2400" b="1" u="sng" dirty="0"/>
              <a:t>Law of Conservation of Energy</a:t>
            </a:r>
            <a:r>
              <a:rPr lang="en-US" sz="2400" b="1" dirty="0"/>
              <a:t> – Energy cannot be created nor destroyed; Max PE = Max KE</a:t>
            </a:r>
          </a:p>
        </p:txBody>
      </p:sp>
      <p:pic>
        <p:nvPicPr>
          <p:cNvPr id="1026" name="Picture 2" descr="wr-ball"/>
          <p:cNvPicPr>
            <a:picLocks noChangeAspect="1" noChangeArrowheads="1"/>
          </p:cNvPicPr>
          <p:nvPr/>
        </p:nvPicPr>
        <p:blipFill>
          <a:blip r:embed="rId3" cstate="print"/>
          <a:srcRect/>
          <a:stretch>
            <a:fillRect/>
          </a:stretch>
        </p:blipFill>
        <p:spPr bwMode="auto">
          <a:xfrm>
            <a:off x="6096000" y="2597288"/>
            <a:ext cx="2286000" cy="2294425"/>
          </a:xfrm>
          <a:prstGeom prst="rect">
            <a:avLst/>
          </a:prstGeom>
          <a:noFill/>
          <a:ln w="9525">
            <a:noFill/>
            <a:miter lim="800000"/>
            <a:headEnd/>
            <a:tailEnd/>
          </a:ln>
        </p:spPr>
      </p:pic>
      <p:sp useBgFill="1">
        <p:nvSpPr>
          <p:cNvPr id="7" name="Rectangle 6"/>
          <p:cNvSpPr/>
          <p:nvPr/>
        </p:nvSpPr>
        <p:spPr>
          <a:xfrm>
            <a:off x="3048000" y="1149488"/>
            <a:ext cx="2667000"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ectangle 8"/>
          <p:cNvSpPr/>
          <p:nvPr/>
        </p:nvSpPr>
        <p:spPr>
          <a:xfrm>
            <a:off x="5029200" y="4959488"/>
            <a:ext cx="32766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wipe(left)">
                                      <p:cBhvr>
                                        <p:cTn id="7" dur="500"/>
                                        <p:tgtEl>
                                          <p:spTgt spid="105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5475">
                                            <p:txEl>
                                              <p:pRg st="1" end="1"/>
                                            </p:txEl>
                                          </p:spTgt>
                                        </p:tgtEl>
                                        <p:attrNameLst>
                                          <p:attrName>style.visibility</p:attrName>
                                        </p:attrNameLst>
                                      </p:cBhvr>
                                      <p:to>
                                        <p:strVal val="visible"/>
                                      </p:to>
                                    </p:set>
                                    <p:animEffect transition="in" filter="wipe(left)">
                                      <p:cBhvr>
                                        <p:cTn id="17" dur="500"/>
                                        <p:tgtEl>
                                          <p:spTgt spid="105475">
                                            <p:txEl>
                                              <p:pRg st="1" end="1"/>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dissolve">
                                      <p:cBhvr>
                                        <p:cTn id="20" dur="500"/>
                                        <p:tgtEl>
                                          <p:spTgt spid="102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5475">
                                            <p:txEl>
                                              <p:pRg st="2" end="2"/>
                                            </p:txEl>
                                          </p:spTgt>
                                        </p:tgtEl>
                                        <p:attrNameLst>
                                          <p:attrName>style.visibility</p:attrName>
                                        </p:attrNameLst>
                                      </p:cBhvr>
                                      <p:to>
                                        <p:strVal val="visible"/>
                                      </p:to>
                                    </p:set>
                                    <p:animEffect transition="in" filter="wipe(left)">
                                      <p:cBhvr>
                                        <p:cTn id="25" dur="500"/>
                                        <p:tgtEl>
                                          <p:spTgt spid="105475">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105475">
                                            <p:txEl>
                                              <p:pRg st="3" end="3"/>
                                            </p:txEl>
                                          </p:spTgt>
                                        </p:tgtEl>
                                        <p:attrNameLst>
                                          <p:attrName>style.visibility</p:attrName>
                                        </p:attrNameLst>
                                      </p:cBhvr>
                                      <p:to>
                                        <p:strVal val="visible"/>
                                      </p:to>
                                    </p:set>
                                    <p:animEffect transition="in" filter="wipe(left)">
                                      <p:cBhvr>
                                        <p:cTn id="28" dur="500"/>
                                        <p:tgtEl>
                                          <p:spTgt spid="10547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05475">
                                            <p:txEl>
                                              <p:pRg st="4" end="4"/>
                                            </p:txEl>
                                          </p:spTgt>
                                        </p:tgtEl>
                                        <p:attrNameLst>
                                          <p:attrName>style.visibility</p:attrName>
                                        </p:attrNameLst>
                                      </p:cBhvr>
                                      <p:to>
                                        <p:strVal val="visible"/>
                                      </p:to>
                                    </p:set>
                                    <p:animEffect transition="in" filter="wipe(left)">
                                      <p:cBhvr>
                                        <p:cTn id="33" dur="500"/>
                                        <p:tgtEl>
                                          <p:spTgt spid="10547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05475">
                                            <p:txEl>
                                              <p:pRg st="5" end="5"/>
                                            </p:txEl>
                                          </p:spTgt>
                                        </p:tgtEl>
                                        <p:attrNameLst>
                                          <p:attrName>style.visibility</p:attrName>
                                        </p:attrNameLst>
                                      </p:cBhvr>
                                      <p:to>
                                        <p:strVal val="visible"/>
                                      </p:to>
                                    </p:set>
                                    <p:animEffect transition="in" filter="wipe(left)">
                                      <p:cBhvr>
                                        <p:cTn id="38" dur="500"/>
                                        <p:tgtEl>
                                          <p:spTgt spid="10547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grpId="0" nodeType="clickEffect">
                                  <p:stCondLst>
                                    <p:cond delay="0"/>
                                  </p:stCondLst>
                                  <p:childTnLst>
                                    <p:animEffect transition="out" filter="dissolve">
                                      <p:cBhvr>
                                        <p:cTn id="42" dur="500"/>
                                        <p:tgtEl>
                                          <p:spTgt spid="9"/>
                                        </p:tgtEl>
                                      </p:cBhvr>
                                    </p:animEffect>
                                    <p:set>
                                      <p:cBhvr>
                                        <p:cTn id="43" dur="1" fill="hold">
                                          <p:stCondLst>
                                            <p:cond delay="499"/>
                                          </p:stCondLst>
                                        </p:cTn>
                                        <p:tgtEl>
                                          <p:spTgt spid="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05475">
                                            <p:txEl>
                                              <p:pRg st="6" end="6"/>
                                            </p:txEl>
                                          </p:spTgt>
                                        </p:tgtEl>
                                        <p:attrNameLst>
                                          <p:attrName>style.visibility</p:attrName>
                                        </p:attrNameLst>
                                      </p:cBhvr>
                                      <p:to>
                                        <p:strVal val="visible"/>
                                      </p:to>
                                    </p:set>
                                    <p:animEffect transition="in" filter="wipe(left)">
                                      <p:cBhvr>
                                        <p:cTn id="48" dur="500"/>
                                        <p:tgtEl>
                                          <p:spTgt spid="1054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p:cNvSpPr txBox="1">
            <a:spLocks noChangeArrowheads="1"/>
          </p:cNvSpPr>
          <p:nvPr/>
        </p:nvSpPr>
        <p:spPr bwMode="auto">
          <a:xfrm>
            <a:off x="152400" y="288925"/>
            <a:ext cx="8839200" cy="641350"/>
          </a:xfrm>
          <a:prstGeom prst="rect">
            <a:avLst/>
          </a:prstGeom>
          <a:noFill/>
          <a:ln w="9525">
            <a:noFill/>
            <a:miter lim="800000"/>
            <a:headEnd/>
            <a:tailEnd/>
          </a:ln>
        </p:spPr>
        <p:txBody>
          <a:bodyPr>
            <a:spAutoFit/>
          </a:bodyPr>
          <a:lstStyle/>
          <a:p>
            <a:pPr algn="ctr"/>
            <a:r>
              <a:rPr lang="en-US" sz="3600" b="1" dirty="0"/>
              <a:t>Energy Conversions</a:t>
            </a:r>
          </a:p>
        </p:txBody>
      </p:sp>
      <p:sp>
        <p:nvSpPr>
          <p:cNvPr id="105475" name="Text Box 3"/>
          <p:cNvSpPr txBox="1">
            <a:spLocks noChangeArrowheads="1"/>
          </p:cNvSpPr>
          <p:nvPr/>
        </p:nvSpPr>
        <p:spPr bwMode="auto">
          <a:xfrm>
            <a:off x="152400" y="1219200"/>
            <a:ext cx="8839200" cy="5447645"/>
          </a:xfrm>
          <a:prstGeom prst="rect">
            <a:avLst/>
          </a:prstGeom>
          <a:noFill/>
          <a:ln w="9525">
            <a:noFill/>
            <a:miter lim="800000"/>
            <a:headEnd/>
            <a:tailEnd/>
          </a:ln>
        </p:spPr>
        <p:txBody>
          <a:bodyPr>
            <a:spAutoFit/>
          </a:bodyPr>
          <a:lstStyle/>
          <a:p>
            <a:pPr algn="ctr">
              <a:spcBef>
                <a:spcPct val="50000"/>
              </a:spcBef>
            </a:pPr>
            <a:r>
              <a:rPr lang="en-US" sz="2400" b="1" dirty="0"/>
              <a:t>Imagine that we are using a pendulum which swings</a:t>
            </a:r>
            <a:br>
              <a:rPr lang="en-US" sz="2400" b="1" dirty="0"/>
            </a:br>
            <a:r>
              <a:rPr lang="en-US" sz="2400" b="1" dirty="0"/>
              <a:t>a 2 kg sphere back and forth from a height of 1m.</a:t>
            </a:r>
          </a:p>
          <a:p>
            <a:pPr>
              <a:spcBef>
                <a:spcPct val="50000"/>
              </a:spcBef>
            </a:pPr>
            <a:r>
              <a:rPr lang="en-US" sz="2400" b="1" i="1" dirty="0"/>
              <a:t>At which point(s) is the potential</a:t>
            </a:r>
            <a:br>
              <a:rPr lang="en-US" sz="2400" b="1" i="1" dirty="0"/>
            </a:br>
            <a:r>
              <a:rPr lang="en-US" sz="2400" b="1" i="1" dirty="0"/>
              <a:t>      energy the greatest?</a:t>
            </a:r>
            <a:br>
              <a:rPr lang="en-US" sz="2400" b="1" i="1" dirty="0"/>
            </a:br>
            <a:r>
              <a:rPr lang="en-US" sz="2400" b="1" dirty="0"/>
              <a:t>               A &amp; E</a:t>
            </a:r>
          </a:p>
          <a:p>
            <a:pPr>
              <a:spcBef>
                <a:spcPct val="50000"/>
              </a:spcBef>
            </a:pPr>
            <a:r>
              <a:rPr lang="en-US" sz="2400" b="1" i="1" dirty="0"/>
              <a:t> At which point(s) is the kinetic</a:t>
            </a:r>
            <a:br>
              <a:rPr lang="en-US" sz="2400" b="1" i="1" dirty="0"/>
            </a:br>
            <a:r>
              <a:rPr lang="en-US" sz="2400" b="1" i="1" dirty="0"/>
              <a:t>      energy the greatest?</a:t>
            </a:r>
            <a:br>
              <a:rPr lang="en-US" sz="2400" b="1" i="1" dirty="0"/>
            </a:br>
            <a:r>
              <a:rPr lang="en-US" sz="2400" b="1" dirty="0"/>
              <a:t>                  C</a:t>
            </a:r>
          </a:p>
          <a:p>
            <a:pPr>
              <a:spcBef>
                <a:spcPct val="50000"/>
              </a:spcBef>
            </a:pPr>
            <a:r>
              <a:rPr lang="en-US" sz="2400" b="1" i="1" dirty="0"/>
              <a:t>Ignoring air resistance…</a:t>
            </a:r>
            <a:br>
              <a:rPr lang="en-US" sz="2400" b="1" i="1" dirty="0"/>
            </a:br>
            <a:r>
              <a:rPr lang="en-US" sz="2400" b="1" i="1" dirty="0"/>
              <a:t>What is the maximum PE?  </a:t>
            </a:r>
            <a:r>
              <a:rPr lang="en-US" sz="2400" b="1" dirty="0"/>
              <a:t>(2 kg)(9.8 m/s</a:t>
            </a:r>
            <a:r>
              <a:rPr lang="en-US" sz="2400" b="1" baseline="50000" dirty="0"/>
              <a:t>2</a:t>
            </a:r>
            <a:r>
              <a:rPr lang="en-US" sz="2400" b="1" dirty="0"/>
              <a:t>)(1m) = 19.6 J</a:t>
            </a:r>
          </a:p>
          <a:p>
            <a:pPr>
              <a:spcBef>
                <a:spcPct val="50000"/>
              </a:spcBef>
            </a:pPr>
            <a:r>
              <a:rPr lang="en-US" sz="2400" b="1" i="1" dirty="0"/>
              <a:t>What is the maximum KE?           </a:t>
            </a:r>
            <a:r>
              <a:rPr lang="en-US" sz="2400" b="1" dirty="0"/>
              <a:t>½ (2 kg)(v)</a:t>
            </a:r>
            <a:r>
              <a:rPr lang="en-US" sz="2400" b="1" baseline="50000" dirty="0"/>
              <a:t>2</a:t>
            </a:r>
            <a:r>
              <a:rPr lang="en-US" sz="2400" b="1" dirty="0"/>
              <a:t> = 19.6 J</a:t>
            </a:r>
          </a:p>
          <a:p>
            <a:pPr>
              <a:spcBef>
                <a:spcPct val="50000"/>
              </a:spcBef>
            </a:pPr>
            <a:r>
              <a:rPr lang="en-US" sz="2400" b="1" i="1" dirty="0"/>
              <a:t>What is the maximum velocity?</a:t>
            </a:r>
            <a:r>
              <a:rPr lang="en-US" sz="2400" b="1" dirty="0"/>
              <a:t>            v = 4.4 m/s</a:t>
            </a:r>
          </a:p>
        </p:txBody>
      </p:sp>
      <p:sp>
        <p:nvSpPr>
          <p:cNvPr id="40963" name="Picture 6" descr="http://www.hetemeel.com/einsteinshow.php?text=%0D%0A%0D%0A+++++++++++++++++++++++++E+%3D+mc%5E2"/>
          <p:cNvSpPr>
            <a:spLocks noChangeAspect="1" noChangeArrowheads="1"/>
          </p:cNvSpPr>
          <p:nvPr/>
        </p:nvSpPr>
        <p:spPr bwMode="auto">
          <a:xfrm>
            <a:off x="6438900" y="1676400"/>
            <a:ext cx="2324100" cy="1743075"/>
          </a:xfrm>
          <a:prstGeom prst="rect">
            <a:avLst/>
          </a:prstGeom>
          <a:noFill/>
          <a:ln w="9525">
            <a:noFill/>
            <a:miter lim="800000"/>
            <a:headEnd/>
            <a:tailEnd/>
          </a:ln>
        </p:spPr>
        <p:txBody>
          <a:bodyPr/>
          <a:lstStyle/>
          <a:p>
            <a:endParaRPr lang="en-US" dirty="0"/>
          </a:p>
        </p:txBody>
      </p:sp>
      <p:pic>
        <p:nvPicPr>
          <p:cNvPr id="10241" name="Picture 1" descr="u5l3a"/>
          <p:cNvPicPr>
            <a:picLocks noChangeAspect="1" noChangeArrowheads="1"/>
          </p:cNvPicPr>
          <p:nvPr/>
        </p:nvPicPr>
        <p:blipFill>
          <a:blip r:embed="rId3" cstate="print"/>
          <a:srcRect/>
          <a:stretch>
            <a:fillRect/>
          </a:stretch>
        </p:blipFill>
        <p:spPr bwMode="auto">
          <a:xfrm>
            <a:off x="5309422" y="2133600"/>
            <a:ext cx="3605978" cy="2590800"/>
          </a:xfrm>
          <a:prstGeom prst="rect">
            <a:avLst/>
          </a:prstGeom>
          <a:noFill/>
          <a:ln w="9525">
            <a:noFill/>
            <a:miter lim="800000"/>
            <a:headEnd/>
            <a:tailEnd/>
          </a:ln>
        </p:spPr>
      </p:pic>
      <p:sp useBgFill="1">
        <p:nvSpPr>
          <p:cNvPr id="6" name="Rectangle 5"/>
          <p:cNvSpPr/>
          <p:nvPr/>
        </p:nvSpPr>
        <p:spPr>
          <a:xfrm>
            <a:off x="4366622" y="5019473"/>
            <a:ext cx="3481977"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ectangle 6"/>
          <p:cNvSpPr/>
          <p:nvPr/>
        </p:nvSpPr>
        <p:spPr>
          <a:xfrm>
            <a:off x="7848600" y="5019473"/>
            <a:ext cx="1143000"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p:cNvSpPr/>
          <p:nvPr/>
        </p:nvSpPr>
        <p:spPr>
          <a:xfrm>
            <a:off x="4267200" y="5585530"/>
            <a:ext cx="3333750"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ectangle 8"/>
          <p:cNvSpPr/>
          <p:nvPr/>
        </p:nvSpPr>
        <p:spPr>
          <a:xfrm>
            <a:off x="7600950" y="5629073"/>
            <a:ext cx="1238250"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6400800" y="6238673"/>
            <a:ext cx="19812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p:cNvSpPr/>
          <p:nvPr/>
        </p:nvSpPr>
        <p:spPr>
          <a:xfrm>
            <a:off x="1752600" y="2895600"/>
            <a:ext cx="17526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p:cNvSpPr/>
          <p:nvPr/>
        </p:nvSpPr>
        <p:spPr>
          <a:xfrm>
            <a:off x="1752600" y="4191000"/>
            <a:ext cx="17526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6" name="Picture 2" descr="http://netanimations.net/Moving-animated-clip-art-picture-of-pendulum-x-bpm-2.gif"/>
          <p:cNvPicPr>
            <a:picLocks noChangeAspect="1" noChangeArrowheads="1" noCrop="1"/>
          </p:cNvPicPr>
          <p:nvPr/>
        </p:nvPicPr>
        <p:blipFill>
          <a:blip r:embed="rId4" cstate="print"/>
          <a:srcRect/>
          <a:stretch>
            <a:fillRect/>
          </a:stretch>
        </p:blipFill>
        <p:spPr bwMode="auto">
          <a:xfrm>
            <a:off x="5638800" y="2133600"/>
            <a:ext cx="2926080" cy="25570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wipe(left)">
                                      <p:cBhvr>
                                        <p:cTn id="7" dur="500"/>
                                        <p:tgtEl>
                                          <p:spTgt spid="105475">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1266"/>
                                        </p:tgtEl>
                                        <p:attrNameLst>
                                          <p:attrName>style.visibility</p:attrName>
                                        </p:attrNameLst>
                                      </p:cBhvr>
                                      <p:to>
                                        <p:strVal val="visible"/>
                                      </p:to>
                                    </p:set>
                                    <p:animEffect transition="in" filter="dissolve">
                                      <p:cBhvr>
                                        <p:cTn id="10" dur="500"/>
                                        <p:tgtEl>
                                          <p:spTgt spid="1126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05475">
                                            <p:txEl>
                                              <p:pRg st="1" end="1"/>
                                            </p:txEl>
                                          </p:spTgt>
                                        </p:tgtEl>
                                        <p:attrNameLst>
                                          <p:attrName>style.visibility</p:attrName>
                                        </p:attrNameLst>
                                      </p:cBhvr>
                                      <p:to>
                                        <p:strVal val="visible"/>
                                      </p:to>
                                    </p:set>
                                    <p:animEffect transition="in" filter="wipe(left)">
                                      <p:cBhvr>
                                        <p:cTn id="15" dur="500"/>
                                        <p:tgtEl>
                                          <p:spTgt spid="105475">
                                            <p:txEl>
                                              <p:pRg st="1" end="1"/>
                                            </p:txEl>
                                          </p:spTgt>
                                        </p:tgtEl>
                                      </p:cBhvr>
                                    </p:animEffect>
                                  </p:childTnLst>
                                </p:cTn>
                              </p:par>
                              <p:par>
                                <p:cTn id="16" presetID="9" presetClass="exit" presetSubtype="0" fill="hold" nodeType="withEffect">
                                  <p:stCondLst>
                                    <p:cond delay="0"/>
                                  </p:stCondLst>
                                  <p:childTnLst>
                                    <p:animEffect transition="out" filter="dissolve">
                                      <p:cBhvr>
                                        <p:cTn id="17" dur="500"/>
                                        <p:tgtEl>
                                          <p:spTgt spid="11266"/>
                                        </p:tgtEl>
                                      </p:cBhvr>
                                    </p:animEffect>
                                    <p:set>
                                      <p:cBhvr>
                                        <p:cTn id="18" dur="1" fill="hold">
                                          <p:stCondLst>
                                            <p:cond delay="499"/>
                                          </p:stCondLst>
                                        </p:cTn>
                                        <p:tgtEl>
                                          <p:spTgt spid="11266"/>
                                        </p:tgtEl>
                                        <p:attrNameLst>
                                          <p:attrName>style.visibility</p:attrName>
                                        </p:attrNameLst>
                                      </p:cBhvr>
                                      <p:to>
                                        <p:strVal val="hidden"/>
                                      </p:to>
                                    </p:set>
                                  </p:childTnLst>
                                </p:cTn>
                              </p:par>
                              <p:par>
                                <p:cTn id="19" presetID="9" presetClass="entr" presetSubtype="0" fill="hold" nodeType="withEffect">
                                  <p:stCondLst>
                                    <p:cond delay="0"/>
                                  </p:stCondLst>
                                  <p:childTnLst>
                                    <p:set>
                                      <p:cBhvr>
                                        <p:cTn id="20" dur="1" fill="hold">
                                          <p:stCondLst>
                                            <p:cond delay="0"/>
                                          </p:stCondLst>
                                        </p:cTn>
                                        <p:tgtEl>
                                          <p:spTgt spid="10241"/>
                                        </p:tgtEl>
                                        <p:attrNameLst>
                                          <p:attrName>style.visibility</p:attrName>
                                        </p:attrNameLst>
                                      </p:cBhvr>
                                      <p:to>
                                        <p:strVal val="visible"/>
                                      </p:to>
                                    </p:set>
                                    <p:animEffect transition="in" filter="dissolve">
                                      <p:cBhvr>
                                        <p:cTn id="21" dur="500"/>
                                        <p:tgtEl>
                                          <p:spTgt spid="1024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grpId="0" nodeType="clickEffect">
                                  <p:stCondLst>
                                    <p:cond delay="0"/>
                                  </p:stCondLst>
                                  <p:childTnLst>
                                    <p:animEffect transition="out" filter="dissolve">
                                      <p:cBhvr>
                                        <p:cTn id="25" dur="500"/>
                                        <p:tgtEl>
                                          <p:spTgt spid="11"/>
                                        </p:tgtEl>
                                      </p:cBhvr>
                                    </p:animEffect>
                                    <p:set>
                                      <p:cBhvr>
                                        <p:cTn id="26" dur="1" fill="hold">
                                          <p:stCondLst>
                                            <p:cond delay="499"/>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05475">
                                            <p:txEl>
                                              <p:pRg st="2" end="2"/>
                                            </p:txEl>
                                          </p:spTgt>
                                        </p:tgtEl>
                                        <p:attrNameLst>
                                          <p:attrName>style.visibility</p:attrName>
                                        </p:attrNameLst>
                                      </p:cBhvr>
                                      <p:to>
                                        <p:strVal val="visible"/>
                                      </p:to>
                                    </p:set>
                                    <p:animEffect transition="in" filter="wipe(left)">
                                      <p:cBhvr>
                                        <p:cTn id="31" dur="500"/>
                                        <p:tgtEl>
                                          <p:spTgt spid="10547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xit" presetSubtype="0" fill="hold" grpId="0" nodeType="clickEffect">
                                  <p:stCondLst>
                                    <p:cond delay="0"/>
                                  </p:stCondLst>
                                  <p:childTnLst>
                                    <p:animEffect transition="out" filter="dissolv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05475">
                                            <p:txEl>
                                              <p:pRg st="3" end="3"/>
                                            </p:txEl>
                                          </p:spTgt>
                                        </p:tgtEl>
                                        <p:attrNameLst>
                                          <p:attrName>style.visibility</p:attrName>
                                        </p:attrNameLst>
                                      </p:cBhvr>
                                      <p:to>
                                        <p:strVal val="visible"/>
                                      </p:to>
                                    </p:set>
                                    <p:animEffect transition="in" filter="wipe(left)">
                                      <p:cBhvr>
                                        <p:cTn id="41" dur="500"/>
                                        <p:tgtEl>
                                          <p:spTgt spid="105475">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xit" presetSubtype="0" fill="hold" grpId="0" nodeType="clickEffect">
                                  <p:stCondLst>
                                    <p:cond delay="0"/>
                                  </p:stCondLst>
                                  <p:childTnLst>
                                    <p:animEffect transition="out" filter="dissolve">
                                      <p:cBhvr>
                                        <p:cTn id="45" dur="500"/>
                                        <p:tgtEl>
                                          <p:spTgt spid="6"/>
                                        </p:tgtEl>
                                      </p:cBhvr>
                                    </p:animEffect>
                                    <p:set>
                                      <p:cBhvr>
                                        <p:cTn id="46" dur="1" fill="hold">
                                          <p:stCondLst>
                                            <p:cond delay="499"/>
                                          </p:stCondLst>
                                        </p:cTn>
                                        <p:tgtEl>
                                          <p:spTgt spid="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0" nodeType="clickEffect">
                                  <p:stCondLst>
                                    <p:cond delay="0"/>
                                  </p:stCondLst>
                                  <p:childTnLst>
                                    <p:animEffect transition="out" filter="dissolv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05475">
                                            <p:txEl>
                                              <p:pRg st="4" end="4"/>
                                            </p:txEl>
                                          </p:spTgt>
                                        </p:tgtEl>
                                        <p:attrNameLst>
                                          <p:attrName>style.visibility</p:attrName>
                                        </p:attrNameLst>
                                      </p:cBhvr>
                                      <p:to>
                                        <p:strVal val="visible"/>
                                      </p:to>
                                    </p:set>
                                    <p:animEffect transition="in" filter="wipe(left)">
                                      <p:cBhvr>
                                        <p:cTn id="56" dur="500"/>
                                        <p:tgtEl>
                                          <p:spTgt spid="105475">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xit" presetSubtype="0" fill="hold" grpId="0" nodeType="clickEffect">
                                  <p:stCondLst>
                                    <p:cond delay="0"/>
                                  </p:stCondLst>
                                  <p:childTnLst>
                                    <p:animEffect transition="out" filter="dissolve">
                                      <p:cBhvr>
                                        <p:cTn id="60" dur="500"/>
                                        <p:tgtEl>
                                          <p:spTgt spid="9"/>
                                        </p:tgtEl>
                                      </p:cBhvr>
                                    </p:animEffect>
                                    <p:set>
                                      <p:cBhvr>
                                        <p:cTn id="61" dur="1" fill="hold">
                                          <p:stCondLst>
                                            <p:cond delay="499"/>
                                          </p:stCondLst>
                                        </p:cTn>
                                        <p:tgtEl>
                                          <p:spTgt spid="9"/>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9" presetClass="exit" presetSubtype="0" fill="hold" grpId="0" nodeType="clickEffect">
                                  <p:stCondLst>
                                    <p:cond delay="0"/>
                                  </p:stCondLst>
                                  <p:childTnLst>
                                    <p:animEffect transition="out" filter="dissolve">
                                      <p:cBhvr>
                                        <p:cTn id="65" dur="500"/>
                                        <p:tgtEl>
                                          <p:spTgt spid="8"/>
                                        </p:tgtEl>
                                      </p:cBhvr>
                                    </p:animEffect>
                                    <p:set>
                                      <p:cBhvr>
                                        <p:cTn id="66" dur="1" fill="hold">
                                          <p:stCondLst>
                                            <p:cond delay="499"/>
                                          </p:stCondLst>
                                        </p:cTn>
                                        <p:tgtEl>
                                          <p:spTgt spid="8"/>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05475">
                                            <p:txEl>
                                              <p:pRg st="5" end="5"/>
                                            </p:txEl>
                                          </p:spTgt>
                                        </p:tgtEl>
                                        <p:attrNameLst>
                                          <p:attrName>style.visibility</p:attrName>
                                        </p:attrNameLst>
                                      </p:cBhvr>
                                      <p:to>
                                        <p:strVal val="visible"/>
                                      </p:to>
                                    </p:set>
                                    <p:animEffect transition="in" filter="wipe(left)">
                                      <p:cBhvr>
                                        <p:cTn id="71" dur="500"/>
                                        <p:tgtEl>
                                          <p:spTgt spid="105475">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xit" presetSubtype="0" fill="hold" grpId="0" nodeType="clickEffect">
                                  <p:stCondLst>
                                    <p:cond delay="0"/>
                                  </p:stCondLst>
                                  <p:childTnLst>
                                    <p:animEffect transition="out" filter="dissolve">
                                      <p:cBhvr>
                                        <p:cTn id="75" dur="500"/>
                                        <p:tgtEl>
                                          <p:spTgt spid="10"/>
                                        </p:tgtEl>
                                      </p:cBhvr>
                                    </p:animEffect>
                                    <p:set>
                                      <p:cBhvr>
                                        <p:cTn id="76"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p:cNvSpPr txBox="1">
            <a:spLocks noChangeArrowheads="1"/>
          </p:cNvSpPr>
          <p:nvPr/>
        </p:nvSpPr>
        <p:spPr bwMode="auto">
          <a:xfrm>
            <a:off x="152400" y="288925"/>
            <a:ext cx="8839200" cy="641350"/>
          </a:xfrm>
          <a:prstGeom prst="rect">
            <a:avLst/>
          </a:prstGeom>
          <a:noFill/>
          <a:ln w="9525">
            <a:noFill/>
            <a:miter lim="800000"/>
            <a:headEnd/>
            <a:tailEnd/>
          </a:ln>
        </p:spPr>
        <p:txBody>
          <a:bodyPr>
            <a:spAutoFit/>
          </a:bodyPr>
          <a:lstStyle/>
          <a:p>
            <a:pPr algn="ctr"/>
            <a:r>
              <a:rPr lang="en-US" sz="3600" b="1" dirty="0"/>
              <a:t>Try On Your Own</a:t>
            </a:r>
          </a:p>
        </p:txBody>
      </p:sp>
      <p:sp>
        <p:nvSpPr>
          <p:cNvPr id="105475" name="Text Box 3"/>
          <p:cNvSpPr txBox="1">
            <a:spLocks noChangeArrowheads="1"/>
          </p:cNvSpPr>
          <p:nvPr/>
        </p:nvSpPr>
        <p:spPr bwMode="auto">
          <a:xfrm>
            <a:off x="152400" y="1219200"/>
            <a:ext cx="8839200" cy="5262979"/>
          </a:xfrm>
          <a:prstGeom prst="rect">
            <a:avLst/>
          </a:prstGeom>
          <a:noFill/>
          <a:ln w="9525">
            <a:noFill/>
            <a:miter lim="800000"/>
            <a:headEnd/>
            <a:tailEnd/>
          </a:ln>
        </p:spPr>
        <p:txBody>
          <a:bodyPr>
            <a:spAutoFit/>
          </a:bodyPr>
          <a:lstStyle/>
          <a:p>
            <a:pPr algn="ctr">
              <a:spcBef>
                <a:spcPct val="50000"/>
              </a:spcBef>
            </a:pPr>
            <a:r>
              <a:rPr lang="en-US" sz="2400" b="1" dirty="0"/>
              <a:t>A 200 kg wrecking ball needs to reach a speed of 30 m/s when it is released for it to knock down a brick wall.</a:t>
            </a:r>
          </a:p>
          <a:p>
            <a:pPr algn="ctr">
              <a:spcBef>
                <a:spcPct val="50000"/>
              </a:spcBef>
            </a:pPr>
            <a:r>
              <a:rPr lang="en-US" sz="2400" b="1" i="1" dirty="0"/>
              <a:t>How high must the wrecking ball be lifted?</a:t>
            </a:r>
          </a:p>
          <a:p>
            <a:pPr>
              <a:spcBef>
                <a:spcPct val="50000"/>
              </a:spcBef>
            </a:pPr>
            <a:r>
              <a:rPr lang="en-US" sz="2400" b="1" dirty="0"/>
              <a:t> Max KE = ½ m v</a:t>
            </a:r>
            <a:r>
              <a:rPr lang="en-US" sz="2400" b="1" baseline="50000" dirty="0"/>
              <a:t>2</a:t>
            </a:r>
            <a:r>
              <a:rPr lang="en-US" sz="2400" b="1" dirty="0"/>
              <a:t>  = ½ (200 kg) (30 m/s)</a:t>
            </a:r>
            <a:r>
              <a:rPr lang="en-US" sz="2400" b="1" baseline="50000" dirty="0"/>
              <a:t>2</a:t>
            </a:r>
            <a:r>
              <a:rPr lang="en-US" sz="2400" b="1" dirty="0"/>
              <a:t>  = 90,000 J</a:t>
            </a:r>
          </a:p>
          <a:p>
            <a:pPr>
              <a:spcBef>
                <a:spcPct val="50000"/>
              </a:spcBef>
            </a:pPr>
            <a:r>
              <a:rPr lang="en-US" sz="2400" b="1" dirty="0"/>
              <a:t>Max PE  = m a</a:t>
            </a:r>
            <a:r>
              <a:rPr lang="en-US" sz="2400" b="1" baseline="-10000" dirty="0"/>
              <a:t>g </a:t>
            </a:r>
            <a:r>
              <a:rPr lang="en-US" sz="2400" b="1" dirty="0"/>
              <a:t>h   90,000 J = 200 kg (9.8 m/s</a:t>
            </a:r>
            <a:r>
              <a:rPr lang="en-US" sz="2400" b="1" baseline="50000" dirty="0"/>
              <a:t>2</a:t>
            </a:r>
            <a:r>
              <a:rPr lang="en-US" sz="2400" b="1" dirty="0"/>
              <a:t>) height</a:t>
            </a:r>
          </a:p>
          <a:p>
            <a:pPr algn="ctr">
              <a:spcBef>
                <a:spcPct val="50000"/>
              </a:spcBef>
            </a:pPr>
            <a:r>
              <a:rPr lang="en-US" sz="2400" b="1" dirty="0"/>
              <a:t>height = 46 meters</a:t>
            </a:r>
          </a:p>
          <a:p>
            <a:pPr algn="ctr">
              <a:spcBef>
                <a:spcPct val="50000"/>
              </a:spcBef>
            </a:pPr>
            <a:r>
              <a:rPr lang="en-US" sz="2400" b="1" dirty="0"/>
              <a:t>What if the wrecking ball above had a mass of 600 kg? How high would it need to be lifted to reach 30 m/s? Explain your answer!</a:t>
            </a:r>
          </a:p>
          <a:p>
            <a:pPr algn="ctr">
              <a:spcBef>
                <a:spcPct val="50000"/>
              </a:spcBef>
            </a:pPr>
            <a:r>
              <a:rPr lang="en-US" sz="2400" b="1" dirty="0"/>
              <a:t>46 meters ~ All objects fall with the same acceleration!</a:t>
            </a:r>
            <a:br>
              <a:rPr lang="en-US" sz="2400" b="1" dirty="0"/>
            </a:br>
            <a:r>
              <a:rPr lang="en-US" sz="2400" b="1" dirty="0"/>
              <a:t>But which has more kinetic energy???</a:t>
            </a:r>
          </a:p>
        </p:txBody>
      </p:sp>
      <p:sp useBgFill="1">
        <p:nvSpPr>
          <p:cNvPr id="4" name="Rectangle 3"/>
          <p:cNvSpPr/>
          <p:nvPr/>
        </p:nvSpPr>
        <p:spPr>
          <a:xfrm>
            <a:off x="3429000" y="2667000"/>
            <a:ext cx="5334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5" name="Rectangle 4"/>
          <p:cNvSpPr/>
          <p:nvPr/>
        </p:nvSpPr>
        <p:spPr>
          <a:xfrm>
            <a:off x="3124200" y="3200400"/>
            <a:ext cx="5715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20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wipe(left)">
                                      <p:cBhvr>
                                        <p:cTn id="7" dur="500"/>
                                        <p:tgtEl>
                                          <p:spTgt spid="105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5475">
                                            <p:txEl>
                                              <p:pRg st="1" end="1"/>
                                            </p:txEl>
                                          </p:spTgt>
                                        </p:tgtEl>
                                        <p:attrNameLst>
                                          <p:attrName>style.visibility</p:attrName>
                                        </p:attrNameLst>
                                      </p:cBhvr>
                                      <p:to>
                                        <p:strVal val="visible"/>
                                      </p:to>
                                    </p:set>
                                    <p:animEffect transition="in" filter="wipe(left)">
                                      <p:cBhvr>
                                        <p:cTn id="12" dur="500"/>
                                        <p:tgtEl>
                                          <p:spTgt spid="1054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5475">
                                            <p:txEl>
                                              <p:pRg st="2" end="2"/>
                                            </p:txEl>
                                          </p:spTgt>
                                        </p:tgtEl>
                                        <p:attrNameLst>
                                          <p:attrName>style.visibility</p:attrName>
                                        </p:attrNameLst>
                                      </p:cBhvr>
                                      <p:to>
                                        <p:strVal val="visible"/>
                                      </p:to>
                                    </p:set>
                                    <p:animEffect transition="in" filter="wipe(left)">
                                      <p:cBhvr>
                                        <p:cTn id="17" dur="500"/>
                                        <p:tgtEl>
                                          <p:spTgt spid="1054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5475">
                                            <p:txEl>
                                              <p:pRg st="3" end="3"/>
                                            </p:txEl>
                                          </p:spTgt>
                                        </p:tgtEl>
                                        <p:attrNameLst>
                                          <p:attrName>style.visibility</p:attrName>
                                        </p:attrNameLst>
                                      </p:cBhvr>
                                      <p:to>
                                        <p:strVal val="visible"/>
                                      </p:to>
                                    </p:set>
                                    <p:animEffect transition="in" filter="wipe(left)">
                                      <p:cBhvr>
                                        <p:cTn id="27" dur="500"/>
                                        <p:tgtEl>
                                          <p:spTgt spid="10547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5475">
                                            <p:txEl>
                                              <p:pRg st="4" end="4"/>
                                            </p:txEl>
                                          </p:spTgt>
                                        </p:tgtEl>
                                        <p:attrNameLst>
                                          <p:attrName>style.visibility</p:attrName>
                                        </p:attrNameLst>
                                      </p:cBhvr>
                                      <p:to>
                                        <p:strVal val="visible"/>
                                      </p:to>
                                    </p:set>
                                    <p:animEffect transition="in" filter="wipe(left)">
                                      <p:cBhvr>
                                        <p:cTn id="37" dur="500"/>
                                        <p:tgtEl>
                                          <p:spTgt spid="10547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5475">
                                            <p:txEl>
                                              <p:pRg st="5" end="5"/>
                                            </p:txEl>
                                          </p:spTgt>
                                        </p:tgtEl>
                                        <p:attrNameLst>
                                          <p:attrName>style.visibility</p:attrName>
                                        </p:attrNameLst>
                                      </p:cBhvr>
                                      <p:to>
                                        <p:strVal val="visible"/>
                                      </p:to>
                                    </p:set>
                                    <p:animEffect transition="in" filter="wipe(left)">
                                      <p:cBhvr>
                                        <p:cTn id="42" dur="500"/>
                                        <p:tgtEl>
                                          <p:spTgt spid="105475">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05475">
                                            <p:txEl>
                                              <p:pRg st="6" end="6"/>
                                            </p:txEl>
                                          </p:spTgt>
                                        </p:tgtEl>
                                        <p:attrNameLst>
                                          <p:attrName>style.visibility</p:attrName>
                                        </p:attrNameLst>
                                      </p:cBhvr>
                                      <p:to>
                                        <p:strVal val="visible"/>
                                      </p:to>
                                    </p:set>
                                    <p:animEffect transition="in" filter="wipe(left)">
                                      <p:cBhvr>
                                        <p:cTn id="47" dur="500"/>
                                        <p:tgtEl>
                                          <p:spTgt spid="1054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1A56209-6FF6-4AB9-A1A5-B27C2CEB27CC}"/>
              </a:ext>
            </a:extLst>
          </p:cNvPr>
          <p:cNvSpPr>
            <a:spLocks noGrp="1" noChangeArrowheads="1"/>
          </p:cNvSpPr>
          <p:nvPr>
            <p:ph type="ctrTitle"/>
          </p:nvPr>
        </p:nvSpPr>
        <p:spPr>
          <a:xfrm>
            <a:off x="0" y="0"/>
            <a:ext cx="9144000" cy="1106488"/>
          </a:xfrm>
        </p:spPr>
        <p:txBody>
          <a:bodyPr/>
          <a:lstStyle/>
          <a:p>
            <a:pPr eaLnBrk="1" hangingPunct="1">
              <a:defRPr/>
            </a:pPr>
            <a:r>
              <a:rPr lang="en-US" altLang="en-US" sz="4400" dirty="0"/>
              <a:t>Conservation of Mechanical Energy</a:t>
            </a:r>
          </a:p>
        </p:txBody>
      </p:sp>
      <p:sp>
        <p:nvSpPr>
          <p:cNvPr id="2051" name="Rectangle 3">
            <a:extLst>
              <a:ext uri="{FF2B5EF4-FFF2-40B4-BE49-F238E27FC236}">
                <a16:creationId xmlns:a16="http://schemas.microsoft.com/office/drawing/2014/main" id="{7C03863D-EF01-4632-AC7F-03753125E263}"/>
              </a:ext>
            </a:extLst>
          </p:cNvPr>
          <p:cNvSpPr>
            <a:spLocks noGrp="1" noChangeArrowheads="1"/>
          </p:cNvSpPr>
          <p:nvPr>
            <p:ph type="subTitle" idx="1"/>
          </p:nvPr>
        </p:nvSpPr>
        <p:spPr>
          <a:xfrm>
            <a:off x="-1588" y="857250"/>
            <a:ext cx="9144001" cy="1371600"/>
          </a:xfrm>
        </p:spPr>
        <p:txBody>
          <a:bodyPr/>
          <a:lstStyle/>
          <a:p>
            <a:pPr eaLnBrk="1" hangingPunct="1">
              <a:lnSpc>
                <a:spcPct val="80000"/>
              </a:lnSpc>
              <a:defRPr/>
            </a:pPr>
            <a:r>
              <a:rPr lang="en-US" altLang="en-US" sz="2400" dirty="0"/>
              <a:t>Mechanical Energy – The sum of Potential and Kinetic Energies</a:t>
            </a:r>
          </a:p>
          <a:p>
            <a:pPr eaLnBrk="1" hangingPunct="1">
              <a:lnSpc>
                <a:spcPct val="80000"/>
              </a:lnSpc>
              <a:defRPr/>
            </a:pPr>
            <a:r>
              <a:rPr lang="en-US" altLang="en-US" sz="2400" dirty="0"/>
              <a:t>ME=PE+KE</a:t>
            </a:r>
          </a:p>
          <a:p>
            <a:pPr algn="l" eaLnBrk="1" hangingPunct="1">
              <a:lnSpc>
                <a:spcPct val="80000"/>
              </a:lnSpc>
              <a:defRPr/>
            </a:pPr>
            <a:r>
              <a:rPr lang="en-US" altLang="en-US" sz="2200" dirty="0"/>
              <a:t>The conservation of mechanical energy states that mechanical energy remains constant in the absence of air resistance or friction.</a:t>
            </a:r>
          </a:p>
          <a:p>
            <a:pPr algn="l" eaLnBrk="1" hangingPunct="1">
              <a:lnSpc>
                <a:spcPct val="80000"/>
              </a:lnSpc>
              <a:buFont typeface="Wingdings" panose="05000000000000000000" pitchFamily="2" charset="2"/>
              <a:buChar char="n"/>
              <a:defRPr/>
            </a:pPr>
            <a:r>
              <a:rPr lang="en-US" altLang="en-US" sz="2200" dirty="0"/>
              <a:t>Conservation of mechanical energy is path independent.</a:t>
            </a:r>
          </a:p>
          <a:p>
            <a:pPr algn="l" eaLnBrk="1" hangingPunct="1">
              <a:lnSpc>
                <a:spcPct val="80000"/>
              </a:lnSpc>
              <a:buFont typeface="Wingdings" panose="05000000000000000000" pitchFamily="2" charset="2"/>
              <a:buChar char="n"/>
              <a:defRPr/>
            </a:pPr>
            <a:r>
              <a:rPr lang="en-US" altLang="en-US" sz="2200" dirty="0"/>
              <a:t>Energy of one type is transferred to another by the work accomplished by   gravity.</a:t>
            </a:r>
          </a:p>
          <a:p>
            <a:pPr algn="l" eaLnBrk="1" hangingPunct="1">
              <a:lnSpc>
                <a:spcPct val="80000"/>
              </a:lnSpc>
              <a:defRPr/>
            </a:pPr>
            <a:endParaRPr lang="en-US" altLang="en-US" sz="2200" dirty="0"/>
          </a:p>
          <a:p>
            <a:pPr algn="l" eaLnBrk="1" hangingPunct="1">
              <a:lnSpc>
                <a:spcPct val="80000"/>
              </a:lnSpc>
              <a:defRPr/>
            </a:pPr>
            <a:endParaRPr lang="en-US" altLang="en-US" sz="2200" dirty="0"/>
          </a:p>
        </p:txBody>
      </p:sp>
      <p:sp>
        <p:nvSpPr>
          <p:cNvPr id="2052" name="Rectangle 4">
            <a:extLst>
              <a:ext uri="{FF2B5EF4-FFF2-40B4-BE49-F238E27FC236}">
                <a16:creationId xmlns:a16="http://schemas.microsoft.com/office/drawing/2014/main" id="{2E01EC94-9FF6-4ECC-B014-1F96E4280615}"/>
              </a:ext>
            </a:extLst>
          </p:cNvPr>
          <p:cNvSpPr>
            <a:spLocks noChangeArrowheads="1"/>
          </p:cNvSpPr>
          <p:nvPr/>
        </p:nvSpPr>
        <p:spPr bwMode="auto">
          <a:xfrm>
            <a:off x="2438400" y="3733800"/>
            <a:ext cx="228600" cy="228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p>
        </p:txBody>
      </p:sp>
      <p:sp>
        <p:nvSpPr>
          <p:cNvPr id="3077" name="Line 5">
            <a:extLst>
              <a:ext uri="{FF2B5EF4-FFF2-40B4-BE49-F238E27FC236}">
                <a16:creationId xmlns:a16="http://schemas.microsoft.com/office/drawing/2014/main" id="{E13C1FD7-15D2-46C3-B1CE-1046B8D96C30}"/>
              </a:ext>
            </a:extLst>
          </p:cNvPr>
          <p:cNvSpPr>
            <a:spLocks noChangeShapeType="1"/>
          </p:cNvSpPr>
          <p:nvPr/>
        </p:nvSpPr>
        <p:spPr bwMode="auto">
          <a:xfrm>
            <a:off x="2819400" y="4038600"/>
            <a:ext cx="0" cy="2514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 name="Rectangle 8">
            <a:extLst>
              <a:ext uri="{FF2B5EF4-FFF2-40B4-BE49-F238E27FC236}">
                <a16:creationId xmlns:a16="http://schemas.microsoft.com/office/drawing/2014/main" id="{19E8D3F0-F460-407B-944B-81235699CD67}"/>
              </a:ext>
            </a:extLst>
          </p:cNvPr>
          <p:cNvSpPr>
            <a:spLocks noChangeArrowheads="1"/>
          </p:cNvSpPr>
          <p:nvPr/>
        </p:nvSpPr>
        <p:spPr bwMode="auto">
          <a:xfrm rot="3446053">
            <a:off x="3799681" y="3667919"/>
            <a:ext cx="236538" cy="2159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p>
        </p:txBody>
      </p:sp>
      <p:sp>
        <p:nvSpPr>
          <p:cNvPr id="3079" name="Line 9">
            <a:extLst>
              <a:ext uri="{FF2B5EF4-FFF2-40B4-BE49-F238E27FC236}">
                <a16:creationId xmlns:a16="http://schemas.microsoft.com/office/drawing/2014/main" id="{FFEBD308-C800-4C25-AD00-987B6E48C6C0}"/>
              </a:ext>
            </a:extLst>
          </p:cNvPr>
          <p:cNvSpPr>
            <a:spLocks noChangeShapeType="1"/>
          </p:cNvSpPr>
          <p:nvPr/>
        </p:nvSpPr>
        <p:spPr bwMode="auto">
          <a:xfrm>
            <a:off x="3810000" y="3810000"/>
            <a:ext cx="1600200" cy="2743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0" name="Arc 10">
            <a:extLst>
              <a:ext uri="{FF2B5EF4-FFF2-40B4-BE49-F238E27FC236}">
                <a16:creationId xmlns:a16="http://schemas.microsoft.com/office/drawing/2014/main" id="{3A7E6874-CA7D-4C74-8B31-396D394E134A}"/>
              </a:ext>
            </a:extLst>
          </p:cNvPr>
          <p:cNvSpPr>
            <a:spLocks/>
          </p:cNvSpPr>
          <p:nvPr/>
        </p:nvSpPr>
        <p:spPr bwMode="auto">
          <a:xfrm rot="10800000">
            <a:off x="5638800" y="3886200"/>
            <a:ext cx="1384300" cy="2667000"/>
          </a:xfrm>
          <a:custGeom>
            <a:avLst/>
            <a:gdLst>
              <a:gd name="T0" fmla="*/ 2147483646 w 21600"/>
              <a:gd name="T1" fmla="*/ 0 h 21507"/>
              <a:gd name="T2" fmla="*/ 2147483646 w 21600"/>
              <a:gd name="T3" fmla="*/ 2147483646 h 21507"/>
              <a:gd name="T4" fmla="*/ 0 w 21600"/>
              <a:gd name="T5" fmla="*/ 2147483646 h 21507"/>
              <a:gd name="T6" fmla="*/ 0 60000 65536"/>
              <a:gd name="T7" fmla="*/ 0 60000 65536"/>
              <a:gd name="T8" fmla="*/ 0 60000 65536"/>
            </a:gdLst>
            <a:ahLst/>
            <a:cxnLst>
              <a:cxn ang="T6">
                <a:pos x="T0" y="T1"/>
              </a:cxn>
              <a:cxn ang="T7">
                <a:pos x="T2" y="T3"/>
              </a:cxn>
              <a:cxn ang="T8">
                <a:pos x="T4" y="T5"/>
              </a:cxn>
            </a:cxnLst>
            <a:rect l="0" t="0" r="r" b="b"/>
            <a:pathLst>
              <a:path w="21600" h="21507" fill="none" extrusionOk="0">
                <a:moveTo>
                  <a:pt x="2002" y="0"/>
                </a:moveTo>
                <a:cubicBezTo>
                  <a:pt x="13108" y="1034"/>
                  <a:pt x="21600" y="10353"/>
                  <a:pt x="21600" y="21507"/>
                </a:cubicBezTo>
              </a:path>
              <a:path w="21600" h="21507" stroke="0" extrusionOk="0">
                <a:moveTo>
                  <a:pt x="2002" y="0"/>
                </a:moveTo>
                <a:cubicBezTo>
                  <a:pt x="13108" y="1034"/>
                  <a:pt x="21600" y="10353"/>
                  <a:pt x="21600" y="21507"/>
                </a:cubicBezTo>
                <a:lnTo>
                  <a:pt x="0" y="21507"/>
                </a:lnTo>
                <a:lnTo>
                  <a:pt x="2002"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1" name="Rectangle 11">
            <a:extLst>
              <a:ext uri="{FF2B5EF4-FFF2-40B4-BE49-F238E27FC236}">
                <a16:creationId xmlns:a16="http://schemas.microsoft.com/office/drawing/2014/main" id="{1667576C-4949-417A-B0C0-2616DAA91F06}"/>
              </a:ext>
            </a:extLst>
          </p:cNvPr>
          <p:cNvSpPr>
            <a:spLocks noChangeArrowheads="1"/>
          </p:cNvSpPr>
          <p:nvPr/>
        </p:nvSpPr>
        <p:spPr bwMode="auto">
          <a:xfrm rot="5400000">
            <a:off x="5638006" y="3734594"/>
            <a:ext cx="230188" cy="228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p>
        </p:txBody>
      </p:sp>
      <p:sp>
        <p:nvSpPr>
          <p:cNvPr id="3082" name="Rectangle 13">
            <a:extLst>
              <a:ext uri="{FF2B5EF4-FFF2-40B4-BE49-F238E27FC236}">
                <a16:creationId xmlns:a16="http://schemas.microsoft.com/office/drawing/2014/main" id="{665CDE95-FA58-4A56-8207-782DF604CC24}"/>
              </a:ext>
            </a:extLst>
          </p:cNvPr>
          <p:cNvSpPr>
            <a:spLocks noChangeArrowheads="1"/>
          </p:cNvSpPr>
          <p:nvPr/>
        </p:nvSpPr>
        <p:spPr bwMode="auto">
          <a:xfrm rot="4317262">
            <a:off x="7010400" y="3657600"/>
            <a:ext cx="228600" cy="228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p>
        </p:txBody>
      </p:sp>
      <p:sp>
        <p:nvSpPr>
          <p:cNvPr id="3083" name="Line 14">
            <a:extLst>
              <a:ext uri="{FF2B5EF4-FFF2-40B4-BE49-F238E27FC236}">
                <a16:creationId xmlns:a16="http://schemas.microsoft.com/office/drawing/2014/main" id="{0B55C758-ADCE-4327-A52E-CA4464F91564}"/>
              </a:ext>
            </a:extLst>
          </p:cNvPr>
          <p:cNvSpPr>
            <a:spLocks noChangeShapeType="1"/>
          </p:cNvSpPr>
          <p:nvPr/>
        </p:nvSpPr>
        <p:spPr bwMode="auto">
          <a:xfrm>
            <a:off x="1828800" y="6553200"/>
            <a:ext cx="7315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4" name="Text Box 15">
            <a:extLst>
              <a:ext uri="{FF2B5EF4-FFF2-40B4-BE49-F238E27FC236}">
                <a16:creationId xmlns:a16="http://schemas.microsoft.com/office/drawing/2014/main" id="{994DF085-387E-4F94-AE89-7C57BEBEF132}"/>
              </a:ext>
            </a:extLst>
          </p:cNvPr>
          <p:cNvSpPr txBox="1">
            <a:spLocks noChangeArrowheads="1"/>
          </p:cNvSpPr>
          <p:nvPr/>
        </p:nvSpPr>
        <p:spPr bwMode="auto">
          <a:xfrm>
            <a:off x="762000" y="3276600"/>
            <a:ext cx="92392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a:t>PE=100 J</a:t>
            </a:r>
          </a:p>
          <a:p>
            <a:pPr>
              <a:spcBef>
                <a:spcPct val="0"/>
              </a:spcBef>
              <a:buClrTx/>
              <a:buSzTx/>
              <a:buFontTx/>
              <a:buNone/>
            </a:pPr>
            <a:r>
              <a:rPr lang="en-US" altLang="en-US" sz="1400"/>
              <a:t>KE=0 J</a:t>
            </a:r>
          </a:p>
          <a:p>
            <a:pPr>
              <a:spcBef>
                <a:spcPct val="0"/>
              </a:spcBef>
              <a:buClrTx/>
              <a:buSzTx/>
              <a:buFontTx/>
              <a:buNone/>
            </a:pPr>
            <a:r>
              <a:rPr lang="en-US" altLang="en-US" sz="1400"/>
              <a:t>ME=100 J</a:t>
            </a:r>
          </a:p>
        </p:txBody>
      </p:sp>
      <p:sp>
        <p:nvSpPr>
          <p:cNvPr id="3085" name="Line 16">
            <a:extLst>
              <a:ext uri="{FF2B5EF4-FFF2-40B4-BE49-F238E27FC236}">
                <a16:creationId xmlns:a16="http://schemas.microsoft.com/office/drawing/2014/main" id="{220B6548-427F-46B9-9EA9-DB1C0A567C7A}"/>
              </a:ext>
            </a:extLst>
          </p:cNvPr>
          <p:cNvSpPr>
            <a:spLocks noChangeShapeType="1"/>
          </p:cNvSpPr>
          <p:nvPr/>
        </p:nvSpPr>
        <p:spPr bwMode="auto">
          <a:xfrm flipV="1">
            <a:off x="1752600" y="3962400"/>
            <a:ext cx="67056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6" name="Text Box 17">
            <a:extLst>
              <a:ext uri="{FF2B5EF4-FFF2-40B4-BE49-F238E27FC236}">
                <a16:creationId xmlns:a16="http://schemas.microsoft.com/office/drawing/2014/main" id="{F255CFB0-7A25-41D5-8E4C-CC2DDE9AFE90}"/>
              </a:ext>
            </a:extLst>
          </p:cNvPr>
          <p:cNvSpPr txBox="1">
            <a:spLocks noChangeArrowheads="1"/>
          </p:cNvSpPr>
          <p:nvPr/>
        </p:nvSpPr>
        <p:spPr bwMode="auto">
          <a:xfrm>
            <a:off x="762000" y="4953000"/>
            <a:ext cx="92392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a:t>PE=30 J</a:t>
            </a:r>
          </a:p>
          <a:p>
            <a:pPr>
              <a:spcBef>
                <a:spcPct val="0"/>
              </a:spcBef>
              <a:buClrTx/>
              <a:buSzTx/>
              <a:buFontTx/>
              <a:buNone/>
            </a:pPr>
            <a:r>
              <a:rPr lang="en-US" altLang="en-US" sz="1400"/>
              <a:t>KE=70 J</a:t>
            </a:r>
          </a:p>
          <a:p>
            <a:pPr>
              <a:spcBef>
                <a:spcPct val="0"/>
              </a:spcBef>
              <a:buClrTx/>
              <a:buSzTx/>
              <a:buFontTx/>
              <a:buNone/>
            </a:pPr>
            <a:r>
              <a:rPr lang="en-US" altLang="en-US" sz="1400"/>
              <a:t>ME=100 J</a:t>
            </a:r>
          </a:p>
        </p:txBody>
      </p:sp>
      <p:sp>
        <p:nvSpPr>
          <p:cNvPr id="3087" name="Line 18">
            <a:extLst>
              <a:ext uri="{FF2B5EF4-FFF2-40B4-BE49-F238E27FC236}">
                <a16:creationId xmlns:a16="http://schemas.microsoft.com/office/drawing/2014/main" id="{A45FD4B7-CAF5-40C5-87C7-C8024AE29B39}"/>
              </a:ext>
            </a:extLst>
          </p:cNvPr>
          <p:cNvSpPr>
            <a:spLocks noChangeShapeType="1"/>
          </p:cNvSpPr>
          <p:nvPr/>
        </p:nvSpPr>
        <p:spPr bwMode="auto">
          <a:xfrm>
            <a:off x="1752600" y="5715000"/>
            <a:ext cx="67818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8" name="Text Box 19">
            <a:extLst>
              <a:ext uri="{FF2B5EF4-FFF2-40B4-BE49-F238E27FC236}">
                <a16:creationId xmlns:a16="http://schemas.microsoft.com/office/drawing/2014/main" id="{2865A545-9518-416A-932E-EE9A4071F287}"/>
              </a:ext>
            </a:extLst>
          </p:cNvPr>
          <p:cNvSpPr txBox="1">
            <a:spLocks noChangeArrowheads="1"/>
          </p:cNvSpPr>
          <p:nvPr/>
        </p:nvSpPr>
        <p:spPr bwMode="auto">
          <a:xfrm>
            <a:off x="685800" y="6127750"/>
            <a:ext cx="101282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a:t>PE=0 J  </a:t>
            </a:r>
          </a:p>
          <a:p>
            <a:pPr>
              <a:spcBef>
                <a:spcPct val="0"/>
              </a:spcBef>
              <a:buClrTx/>
              <a:buSzTx/>
              <a:buFontTx/>
              <a:buNone/>
            </a:pPr>
            <a:r>
              <a:rPr lang="en-US" altLang="en-US" sz="1400"/>
              <a:t>KE=100 J</a:t>
            </a:r>
          </a:p>
          <a:p>
            <a:pPr>
              <a:spcBef>
                <a:spcPct val="0"/>
              </a:spcBef>
              <a:buClrTx/>
              <a:buSzTx/>
              <a:buFontTx/>
              <a:buNone/>
            </a:pPr>
            <a:r>
              <a:rPr lang="en-US" altLang="en-US" sz="1400"/>
              <a:t>ME = 100 J</a:t>
            </a:r>
          </a:p>
        </p:txBody>
      </p:sp>
      <p:sp>
        <p:nvSpPr>
          <p:cNvPr id="3089" name="Freeform 20">
            <a:extLst>
              <a:ext uri="{FF2B5EF4-FFF2-40B4-BE49-F238E27FC236}">
                <a16:creationId xmlns:a16="http://schemas.microsoft.com/office/drawing/2014/main" id="{60C4015A-37B8-42C9-9E2D-E3F4115E93E0}"/>
              </a:ext>
            </a:extLst>
          </p:cNvPr>
          <p:cNvSpPr>
            <a:spLocks/>
          </p:cNvSpPr>
          <p:nvPr/>
        </p:nvSpPr>
        <p:spPr bwMode="auto">
          <a:xfrm>
            <a:off x="7010400" y="3886200"/>
            <a:ext cx="1905000" cy="2667000"/>
          </a:xfrm>
          <a:custGeom>
            <a:avLst/>
            <a:gdLst>
              <a:gd name="T0" fmla="*/ 0 w 1248"/>
              <a:gd name="T1" fmla="*/ 0 h 1728"/>
              <a:gd name="T2" fmla="*/ 2147483646 w 1248"/>
              <a:gd name="T3" fmla="*/ 2147483646 h 1728"/>
              <a:gd name="T4" fmla="*/ 2147483646 w 1248"/>
              <a:gd name="T5" fmla="*/ 2147483646 h 1728"/>
              <a:gd name="T6" fmla="*/ 2147483646 w 1248"/>
              <a:gd name="T7" fmla="*/ 2147483646 h 1728"/>
              <a:gd name="T8" fmla="*/ 2147483646 w 1248"/>
              <a:gd name="T9" fmla="*/ 2147483646 h 1728"/>
              <a:gd name="T10" fmla="*/ 2147483646 w 1248"/>
              <a:gd name="T11" fmla="*/ 2147483646 h 17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48" h="1728">
                <a:moveTo>
                  <a:pt x="0" y="0"/>
                </a:moveTo>
                <a:cubicBezTo>
                  <a:pt x="72" y="284"/>
                  <a:pt x="144" y="568"/>
                  <a:pt x="240" y="672"/>
                </a:cubicBezTo>
                <a:cubicBezTo>
                  <a:pt x="336" y="776"/>
                  <a:pt x="480" y="608"/>
                  <a:pt x="576" y="624"/>
                </a:cubicBezTo>
                <a:cubicBezTo>
                  <a:pt x="672" y="640"/>
                  <a:pt x="744" y="648"/>
                  <a:pt x="816" y="768"/>
                </a:cubicBezTo>
                <a:cubicBezTo>
                  <a:pt x="888" y="888"/>
                  <a:pt x="936" y="1184"/>
                  <a:pt x="1008" y="1344"/>
                </a:cubicBezTo>
                <a:cubicBezTo>
                  <a:pt x="1080" y="1504"/>
                  <a:pt x="1208" y="1672"/>
                  <a:pt x="1248" y="172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nodeType="clickEffect">
                                  <p:stCondLst>
                                    <p:cond delay="0"/>
                                  </p:stCondLst>
                                  <p:childTnLst>
                                    <p:animMotion origin="layout" path="M 3.33333E-6 -1.11111E-6 L -0.00417 0.37222 " pathEditMode="relative" rAng="0" ptsTypes="AA">
                                      <p:cBhvr>
                                        <p:cTn id="6" dur="2000" fill="hold"/>
                                        <p:tgtEl>
                                          <p:spTgt spid="2052"/>
                                        </p:tgtEl>
                                        <p:attrNameLst>
                                          <p:attrName>ppt_x</p:attrName>
                                          <p:attrName>ppt_y</p:attrName>
                                        </p:attrNameLst>
                                      </p:cBhvr>
                                      <p:rCtr x="-208" y="18611"/>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49" presetClass="path" presetSubtype="0" accel="50000" decel="50000" fill="hold" nodeType="clickEffect">
                                  <p:stCondLst>
                                    <p:cond delay="0"/>
                                  </p:stCondLst>
                                  <p:childTnLst>
                                    <p:animMotion origin="layout" path="M -2.22222E-6 -2.96296E-6 L 0.17153 0.38287 " pathEditMode="relative" rAng="0" ptsTypes="AA">
                                      <p:cBhvr>
                                        <p:cTn id="10" dur="2000" fill="hold"/>
                                        <p:tgtEl>
                                          <p:spTgt spid="2056"/>
                                        </p:tgtEl>
                                        <p:attrNameLst>
                                          <p:attrName>ppt_x</p:attrName>
                                          <p:attrName>ppt_y</p:attrName>
                                        </p:attrNameLst>
                                      </p:cBhvr>
                                      <p:rCtr x="8576" y="19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68D59C8-B459-4742-BD61-600390DC9A80}"/>
              </a:ext>
            </a:extLst>
          </p:cNvPr>
          <p:cNvSpPr>
            <a:spLocks noGrp="1" noRot="1" noChangeArrowheads="1"/>
          </p:cNvSpPr>
          <p:nvPr>
            <p:ph type="title"/>
          </p:nvPr>
        </p:nvSpPr>
        <p:spPr/>
        <p:txBody>
          <a:bodyPr/>
          <a:lstStyle/>
          <a:p>
            <a:pPr eaLnBrk="1" hangingPunct="1">
              <a:defRPr/>
            </a:pPr>
            <a:r>
              <a:rPr lang="en-US" altLang="en-US" sz="4000"/>
              <a:t>Conservation of Mechanical Energy</a:t>
            </a:r>
            <a:br>
              <a:rPr lang="en-US" altLang="en-US" sz="4000"/>
            </a:br>
            <a:r>
              <a:rPr lang="en-US" altLang="en-US" sz="4000"/>
              <a:t>(Pendulum)</a:t>
            </a:r>
          </a:p>
        </p:txBody>
      </p:sp>
      <p:pic>
        <p:nvPicPr>
          <p:cNvPr id="4099" name="Picture 5" descr="pendulum">
            <a:extLst>
              <a:ext uri="{FF2B5EF4-FFF2-40B4-BE49-F238E27FC236}">
                <a16:creationId xmlns:a16="http://schemas.microsoft.com/office/drawing/2014/main" id="{29FA2B5D-781D-43C5-BE68-A959F673A35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39433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Line 6">
            <a:extLst>
              <a:ext uri="{FF2B5EF4-FFF2-40B4-BE49-F238E27FC236}">
                <a16:creationId xmlns:a16="http://schemas.microsoft.com/office/drawing/2014/main" id="{5D62ED15-64A1-4C43-B74B-6E9F12BB74D1}"/>
              </a:ext>
            </a:extLst>
          </p:cNvPr>
          <p:cNvSpPr>
            <a:spLocks noChangeShapeType="1"/>
          </p:cNvSpPr>
          <p:nvPr/>
        </p:nvSpPr>
        <p:spPr bwMode="auto">
          <a:xfrm flipV="1">
            <a:off x="685800" y="45720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1" name="Text Box 7">
            <a:extLst>
              <a:ext uri="{FF2B5EF4-FFF2-40B4-BE49-F238E27FC236}">
                <a16:creationId xmlns:a16="http://schemas.microsoft.com/office/drawing/2014/main" id="{35F58578-4175-404A-AFD4-E661BC28696F}"/>
              </a:ext>
            </a:extLst>
          </p:cNvPr>
          <p:cNvSpPr txBox="1">
            <a:spLocks noChangeArrowheads="1"/>
          </p:cNvSpPr>
          <p:nvPr/>
        </p:nvSpPr>
        <p:spPr bwMode="auto">
          <a:xfrm>
            <a:off x="115888" y="5414963"/>
            <a:ext cx="1236662" cy="183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600"/>
              <a:t>Maximum </a:t>
            </a:r>
          </a:p>
          <a:p>
            <a:pPr algn="ctr">
              <a:spcBef>
                <a:spcPct val="0"/>
              </a:spcBef>
              <a:buClrTx/>
              <a:buSzTx/>
              <a:buFontTx/>
              <a:buNone/>
            </a:pPr>
            <a:r>
              <a:rPr lang="en-US" altLang="en-US" sz="1600"/>
              <a:t>potential </a:t>
            </a:r>
          </a:p>
          <a:p>
            <a:pPr algn="ctr">
              <a:spcBef>
                <a:spcPct val="0"/>
              </a:spcBef>
              <a:buClrTx/>
              <a:buSzTx/>
              <a:buFontTx/>
              <a:buNone/>
            </a:pPr>
            <a:r>
              <a:rPr lang="en-US" altLang="en-US" sz="1600"/>
              <a:t>Energy, zero </a:t>
            </a:r>
          </a:p>
          <a:p>
            <a:pPr algn="ctr">
              <a:spcBef>
                <a:spcPct val="0"/>
              </a:spcBef>
              <a:buClrTx/>
              <a:buSzTx/>
              <a:buFontTx/>
              <a:buNone/>
            </a:pPr>
            <a:r>
              <a:rPr lang="en-US" altLang="en-US" sz="1600"/>
              <a:t>kinetic</a:t>
            </a:r>
          </a:p>
          <a:p>
            <a:pPr algn="ctr">
              <a:spcBef>
                <a:spcPct val="0"/>
              </a:spcBef>
              <a:buClrTx/>
              <a:buSzTx/>
              <a:buFontTx/>
              <a:buNone/>
            </a:pPr>
            <a:r>
              <a:rPr lang="en-US" altLang="en-US" sz="1600"/>
              <a:t>energy</a:t>
            </a:r>
          </a:p>
          <a:p>
            <a:pPr algn="ctr">
              <a:spcBef>
                <a:spcPct val="0"/>
              </a:spcBef>
              <a:buClrTx/>
              <a:buSzTx/>
              <a:buFontTx/>
              <a:buNone/>
            </a:pPr>
            <a:endParaRPr lang="en-US" altLang="en-US" sz="1600"/>
          </a:p>
          <a:p>
            <a:pPr algn="ctr">
              <a:spcBef>
                <a:spcPct val="0"/>
              </a:spcBef>
              <a:buClrTx/>
              <a:buSzTx/>
              <a:buFontTx/>
              <a:buNone/>
            </a:pPr>
            <a:endParaRPr lang="en-US" altLang="en-US" sz="1800"/>
          </a:p>
        </p:txBody>
      </p:sp>
      <p:sp>
        <p:nvSpPr>
          <p:cNvPr id="4102" name="Text Box 8">
            <a:extLst>
              <a:ext uri="{FF2B5EF4-FFF2-40B4-BE49-F238E27FC236}">
                <a16:creationId xmlns:a16="http://schemas.microsoft.com/office/drawing/2014/main" id="{63CFCF65-BE47-4D20-8F81-32D6295DBF2A}"/>
              </a:ext>
            </a:extLst>
          </p:cNvPr>
          <p:cNvSpPr txBox="1">
            <a:spLocks noChangeArrowheads="1"/>
          </p:cNvSpPr>
          <p:nvPr/>
        </p:nvSpPr>
        <p:spPr bwMode="auto">
          <a:xfrm>
            <a:off x="1493838" y="5356225"/>
            <a:ext cx="1828800" cy="134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600"/>
              <a:t>Maximum </a:t>
            </a:r>
          </a:p>
          <a:p>
            <a:pPr algn="ctr">
              <a:spcBef>
                <a:spcPct val="0"/>
              </a:spcBef>
              <a:buClrTx/>
              <a:buSzTx/>
              <a:buFontTx/>
              <a:buNone/>
            </a:pPr>
            <a:r>
              <a:rPr lang="en-US" altLang="en-US" sz="1600"/>
              <a:t>kinetic </a:t>
            </a:r>
          </a:p>
          <a:p>
            <a:pPr algn="ctr">
              <a:spcBef>
                <a:spcPct val="0"/>
              </a:spcBef>
              <a:buClrTx/>
              <a:buSzTx/>
              <a:buFontTx/>
              <a:buNone/>
            </a:pPr>
            <a:r>
              <a:rPr lang="en-US" altLang="en-US" sz="1600"/>
              <a:t>energy, </a:t>
            </a:r>
          </a:p>
          <a:p>
            <a:pPr algn="ctr">
              <a:spcBef>
                <a:spcPct val="0"/>
              </a:spcBef>
              <a:buClrTx/>
              <a:buSzTx/>
              <a:buFontTx/>
              <a:buNone/>
            </a:pPr>
            <a:r>
              <a:rPr lang="en-US" altLang="en-US" sz="1600"/>
              <a:t>zero potential energy</a:t>
            </a:r>
          </a:p>
          <a:p>
            <a:pPr algn="ctr">
              <a:spcBef>
                <a:spcPct val="0"/>
              </a:spcBef>
              <a:buClrTx/>
              <a:buSzTx/>
              <a:buFontTx/>
              <a:buNone/>
            </a:pPr>
            <a:endParaRPr lang="en-US" altLang="en-US" sz="1800"/>
          </a:p>
        </p:txBody>
      </p:sp>
      <p:sp>
        <p:nvSpPr>
          <p:cNvPr id="4103" name="Text Box 10">
            <a:extLst>
              <a:ext uri="{FF2B5EF4-FFF2-40B4-BE49-F238E27FC236}">
                <a16:creationId xmlns:a16="http://schemas.microsoft.com/office/drawing/2014/main" id="{FD396C91-C9E4-4505-8C70-50C2C2884A2B}"/>
              </a:ext>
            </a:extLst>
          </p:cNvPr>
          <p:cNvSpPr txBox="1">
            <a:spLocks noChangeArrowheads="1"/>
          </p:cNvSpPr>
          <p:nvPr/>
        </p:nvSpPr>
        <p:spPr bwMode="auto">
          <a:xfrm>
            <a:off x="3373438" y="5280025"/>
            <a:ext cx="126682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600"/>
              <a:t>Maximum </a:t>
            </a:r>
          </a:p>
          <a:p>
            <a:pPr algn="ctr">
              <a:spcBef>
                <a:spcPct val="0"/>
              </a:spcBef>
              <a:buClrTx/>
              <a:buSzTx/>
              <a:buFontTx/>
              <a:buNone/>
            </a:pPr>
            <a:r>
              <a:rPr lang="en-US" altLang="en-US" sz="1600"/>
              <a:t>potential </a:t>
            </a:r>
          </a:p>
          <a:p>
            <a:pPr algn="ctr">
              <a:spcBef>
                <a:spcPct val="0"/>
              </a:spcBef>
              <a:buClrTx/>
              <a:buSzTx/>
              <a:buFontTx/>
              <a:buNone/>
            </a:pPr>
            <a:r>
              <a:rPr lang="en-US" altLang="en-US" sz="1600"/>
              <a:t>Energy, zero </a:t>
            </a:r>
          </a:p>
          <a:p>
            <a:pPr algn="ctr">
              <a:spcBef>
                <a:spcPct val="0"/>
              </a:spcBef>
              <a:buClrTx/>
              <a:buSzTx/>
              <a:buFontTx/>
              <a:buNone/>
            </a:pPr>
            <a:r>
              <a:rPr lang="en-US" altLang="en-US" sz="1600"/>
              <a:t>kinetic energy</a:t>
            </a:r>
          </a:p>
          <a:p>
            <a:pPr algn="ctr">
              <a:spcBef>
                <a:spcPct val="0"/>
              </a:spcBef>
              <a:buClrTx/>
              <a:buSzTx/>
              <a:buFontTx/>
              <a:buNone/>
            </a:pPr>
            <a:endParaRPr lang="en-US" altLang="en-US" sz="1800"/>
          </a:p>
          <a:p>
            <a:pPr algn="ctr">
              <a:spcBef>
                <a:spcPct val="0"/>
              </a:spcBef>
              <a:buClrTx/>
              <a:buSzTx/>
              <a:buFontTx/>
              <a:buNone/>
            </a:pPr>
            <a:endParaRPr lang="en-US" altLang="en-US" sz="1800"/>
          </a:p>
        </p:txBody>
      </p:sp>
      <p:sp>
        <p:nvSpPr>
          <p:cNvPr id="4104" name="Line 11">
            <a:extLst>
              <a:ext uri="{FF2B5EF4-FFF2-40B4-BE49-F238E27FC236}">
                <a16:creationId xmlns:a16="http://schemas.microsoft.com/office/drawing/2014/main" id="{D1F6E9D0-5DB5-44D5-86DC-08238BC2AE81}"/>
              </a:ext>
            </a:extLst>
          </p:cNvPr>
          <p:cNvSpPr>
            <a:spLocks noChangeShapeType="1"/>
          </p:cNvSpPr>
          <p:nvPr/>
        </p:nvSpPr>
        <p:spPr bwMode="auto">
          <a:xfrm flipV="1">
            <a:off x="2362200" y="4572000"/>
            <a:ext cx="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5" name="Line 12">
            <a:extLst>
              <a:ext uri="{FF2B5EF4-FFF2-40B4-BE49-F238E27FC236}">
                <a16:creationId xmlns:a16="http://schemas.microsoft.com/office/drawing/2014/main" id="{799C9260-7ACA-448C-B4DC-4E28F59FC475}"/>
              </a:ext>
            </a:extLst>
          </p:cNvPr>
          <p:cNvSpPr>
            <a:spLocks noChangeShapeType="1"/>
          </p:cNvSpPr>
          <p:nvPr/>
        </p:nvSpPr>
        <p:spPr bwMode="auto">
          <a:xfrm flipV="1">
            <a:off x="3962400" y="45720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6" name="Oval 15">
            <a:extLst>
              <a:ext uri="{FF2B5EF4-FFF2-40B4-BE49-F238E27FC236}">
                <a16:creationId xmlns:a16="http://schemas.microsoft.com/office/drawing/2014/main" id="{0AB1D31D-1392-49C2-9DDF-E124E08DF6F9}"/>
              </a:ext>
            </a:extLst>
          </p:cNvPr>
          <p:cNvSpPr>
            <a:spLocks noChangeArrowheads="1"/>
          </p:cNvSpPr>
          <p:nvPr/>
        </p:nvSpPr>
        <p:spPr bwMode="auto">
          <a:xfrm>
            <a:off x="6248400" y="3810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p>
        </p:txBody>
      </p:sp>
      <p:sp>
        <p:nvSpPr>
          <p:cNvPr id="4107" name="Arc 16">
            <a:extLst>
              <a:ext uri="{FF2B5EF4-FFF2-40B4-BE49-F238E27FC236}">
                <a16:creationId xmlns:a16="http://schemas.microsoft.com/office/drawing/2014/main" id="{D384D847-E01D-4921-9730-0FBA5B7694D9}"/>
              </a:ext>
            </a:extLst>
          </p:cNvPr>
          <p:cNvSpPr>
            <a:spLocks/>
          </p:cNvSpPr>
          <p:nvPr/>
        </p:nvSpPr>
        <p:spPr bwMode="auto">
          <a:xfrm rot="8094611">
            <a:off x="6557168" y="2967832"/>
            <a:ext cx="1909763" cy="1765300"/>
          </a:xfrm>
          <a:custGeom>
            <a:avLst/>
            <a:gdLst>
              <a:gd name="T0" fmla="*/ 2147483646 w 21537"/>
              <a:gd name="T1" fmla="*/ 0 h 21283"/>
              <a:gd name="T2" fmla="*/ 2147483646 w 21537"/>
              <a:gd name="T3" fmla="*/ 2147483646 h 21283"/>
              <a:gd name="T4" fmla="*/ 0 w 21537"/>
              <a:gd name="T5" fmla="*/ 2147483646 h 21283"/>
              <a:gd name="T6" fmla="*/ 0 60000 65536"/>
              <a:gd name="T7" fmla="*/ 0 60000 65536"/>
              <a:gd name="T8" fmla="*/ 0 60000 65536"/>
            </a:gdLst>
            <a:ahLst/>
            <a:cxnLst>
              <a:cxn ang="T6">
                <a:pos x="T0" y="T1"/>
              </a:cxn>
              <a:cxn ang="T7">
                <a:pos x="T2" y="T3"/>
              </a:cxn>
              <a:cxn ang="T8">
                <a:pos x="T4" y="T5"/>
              </a:cxn>
            </a:cxnLst>
            <a:rect l="0" t="0" r="r" b="b"/>
            <a:pathLst>
              <a:path w="21537" h="21283" fill="none" extrusionOk="0">
                <a:moveTo>
                  <a:pt x="3687" y="0"/>
                </a:moveTo>
                <a:cubicBezTo>
                  <a:pt x="13431" y="1688"/>
                  <a:pt x="20783" y="9777"/>
                  <a:pt x="21537" y="19636"/>
                </a:cubicBezTo>
              </a:path>
              <a:path w="21537" h="21283" stroke="0" extrusionOk="0">
                <a:moveTo>
                  <a:pt x="3687" y="0"/>
                </a:moveTo>
                <a:cubicBezTo>
                  <a:pt x="13431" y="1688"/>
                  <a:pt x="20783" y="9777"/>
                  <a:pt x="21537" y="19636"/>
                </a:cubicBezTo>
                <a:lnTo>
                  <a:pt x="0" y="21283"/>
                </a:lnTo>
                <a:lnTo>
                  <a:pt x="3687"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8" name="Line 17">
            <a:extLst>
              <a:ext uri="{FF2B5EF4-FFF2-40B4-BE49-F238E27FC236}">
                <a16:creationId xmlns:a16="http://schemas.microsoft.com/office/drawing/2014/main" id="{4E155E7E-C112-4D96-B94D-7DE9EF861E1B}"/>
              </a:ext>
            </a:extLst>
          </p:cNvPr>
          <p:cNvSpPr>
            <a:spLocks noChangeShapeType="1"/>
          </p:cNvSpPr>
          <p:nvPr/>
        </p:nvSpPr>
        <p:spPr bwMode="auto">
          <a:xfrm>
            <a:off x="2743200" y="3962400"/>
            <a:ext cx="31242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9" name="Line 19">
            <a:extLst>
              <a:ext uri="{FF2B5EF4-FFF2-40B4-BE49-F238E27FC236}">
                <a16:creationId xmlns:a16="http://schemas.microsoft.com/office/drawing/2014/main" id="{EBAA233A-0BB8-4E0E-AFD6-964E74908B11}"/>
              </a:ext>
            </a:extLst>
          </p:cNvPr>
          <p:cNvSpPr>
            <a:spLocks noChangeShapeType="1"/>
          </p:cNvSpPr>
          <p:nvPr/>
        </p:nvSpPr>
        <p:spPr bwMode="auto">
          <a:xfrm>
            <a:off x="4343400" y="4419600"/>
            <a:ext cx="15240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0" name="Line 43">
            <a:extLst>
              <a:ext uri="{FF2B5EF4-FFF2-40B4-BE49-F238E27FC236}">
                <a16:creationId xmlns:a16="http://schemas.microsoft.com/office/drawing/2014/main" id="{932442C2-1023-4398-9C8A-250F3629332A}"/>
              </a:ext>
            </a:extLst>
          </p:cNvPr>
          <p:cNvSpPr>
            <a:spLocks noChangeShapeType="1"/>
          </p:cNvSpPr>
          <p:nvPr/>
        </p:nvSpPr>
        <p:spPr bwMode="auto">
          <a:xfrm flipV="1">
            <a:off x="6248400" y="44196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1" name="Text Box 44">
            <a:extLst>
              <a:ext uri="{FF2B5EF4-FFF2-40B4-BE49-F238E27FC236}">
                <a16:creationId xmlns:a16="http://schemas.microsoft.com/office/drawing/2014/main" id="{C402D5C0-3357-4FCC-A215-BE353ACADF55}"/>
              </a:ext>
            </a:extLst>
          </p:cNvPr>
          <p:cNvSpPr txBox="1">
            <a:spLocks noChangeArrowheads="1"/>
          </p:cNvSpPr>
          <p:nvPr/>
        </p:nvSpPr>
        <p:spPr bwMode="auto">
          <a:xfrm>
            <a:off x="6781800" y="5410200"/>
            <a:ext cx="1236663"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600"/>
              <a:t>Maximum </a:t>
            </a:r>
          </a:p>
          <a:p>
            <a:pPr algn="ctr">
              <a:spcBef>
                <a:spcPct val="0"/>
              </a:spcBef>
              <a:buClrTx/>
              <a:buSzTx/>
              <a:buFontTx/>
              <a:buNone/>
            </a:pPr>
            <a:r>
              <a:rPr lang="en-US" altLang="en-US" sz="1600"/>
              <a:t>kinetic </a:t>
            </a:r>
          </a:p>
          <a:p>
            <a:pPr algn="ctr">
              <a:spcBef>
                <a:spcPct val="0"/>
              </a:spcBef>
              <a:buClrTx/>
              <a:buSzTx/>
              <a:buFontTx/>
              <a:buNone/>
            </a:pPr>
            <a:r>
              <a:rPr lang="en-US" altLang="en-US" sz="1600"/>
              <a:t>Energy, zero </a:t>
            </a:r>
          </a:p>
          <a:p>
            <a:pPr algn="ctr">
              <a:spcBef>
                <a:spcPct val="0"/>
              </a:spcBef>
              <a:buClrTx/>
              <a:buSzTx/>
              <a:buFontTx/>
              <a:buNone/>
            </a:pPr>
            <a:r>
              <a:rPr lang="en-US" altLang="en-US" sz="1600"/>
              <a:t>potential</a:t>
            </a:r>
          </a:p>
          <a:p>
            <a:pPr algn="ctr">
              <a:spcBef>
                <a:spcPct val="0"/>
              </a:spcBef>
              <a:buClrTx/>
              <a:buSzTx/>
              <a:buFontTx/>
              <a:buNone/>
            </a:pPr>
            <a:r>
              <a:rPr lang="en-US" altLang="en-US" sz="1600"/>
              <a:t>energy</a:t>
            </a:r>
          </a:p>
          <a:p>
            <a:pPr algn="ctr">
              <a:spcBef>
                <a:spcPct val="0"/>
              </a:spcBef>
              <a:buClrTx/>
              <a:buSzTx/>
              <a:buFontTx/>
              <a:buNone/>
            </a:pPr>
            <a:endParaRPr lang="en-US" altLang="en-US" sz="1600"/>
          </a:p>
          <a:p>
            <a:pPr algn="ctr">
              <a:spcBef>
                <a:spcPct val="0"/>
              </a:spcBef>
              <a:buClrTx/>
              <a:buSzTx/>
              <a:buFontTx/>
              <a:buNone/>
            </a:pPr>
            <a:endParaRPr lang="en-US" altLang="en-US" sz="1800"/>
          </a:p>
        </p:txBody>
      </p:sp>
      <p:sp>
        <p:nvSpPr>
          <p:cNvPr id="4112" name="Text Box 45">
            <a:extLst>
              <a:ext uri="{FF2B5EF4-FFF2-40B4-BE49-F238E27FC236}">
                <a16:creationId xmlns:a16="http://schemas.microsoft.com/office/drawing/2014/main" id="{7B606AE3-22E0-4EBE-9A17-6EE130EFBA05}"/>
              </a:ext>
            </a:extLst>
          </p:cNvPr>
          <p:cNvSpPr txBox="1">
            <a:spLocks noChangeArrowheads="1"/>
          </p:cNvSpPr>
          <p:nvPr/>
        </p:nvSpPr>
        <p:spPr bwMode="auto">
          <a:xfrm>
            <a:off x="7907338" y="5486400"/>
            <a:ext cx="1236662"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600"/>
              <a:t>Maximum </a:t>
            </a:r>
          </a:p>
          <a:p>
            <a:pPr algn="ctr">
              <a:spcBef>
                <a:spcPct val="0"/>
              </a:spcBef>
              <a:buClrTx/>
              <a:buSzTx/>
              <a:buFontTx/>
              <a:buNone/>
            </a:pPr>
            <a:r>
              <a:rPr lang="en-US" altLang="en-US" sz="1600"/>
              <a:t>potential </a:t>
            </a:r>
          </a:p>
          <a:p>
            <a:pPr algn="ctr">
              <a:spcBef>
                <a:spcPct val="0"/>
              </a:spcBef>
              <a:buClrTx/>
              <a:buSzTx/>
              <a:buFontTx/>
              <a:buNone/>
            </a:pPr>
            <a:r>
              <a:rPr lang="en-US" altLang="en-US" sz="1600"/>
              <a:t>Energy, zero </a:t>
            </a:r>
          </a:p>
          <a:p>
            <a:pPr algn="ctr">
              <a:spcBef>
                <a:spcPct val="0"/>
              </a:spcBef>
              <a:buClrTx/>
              <a:buSzTx/>
              <a:buFontTx/>
              <a:buNone/>
            </a:pPr>
            <a:r>
              <a:rPr lang="en-US" altLang="en-US" sz="1600"/>
              <a:t>kinetic</a:t>
            </a:r>
          </a:p>
          <a:p>
            <a:pPr algn="ctr">
              <a:spcBef>
                <a:spcPct val="0"/>
              </a:spcBef>
              <a:buClrTx/>
              <a:buSzTx/>
              <a:buFontTx/>
              <a:buNone/>
            </a:pPr>
            <a:r>
              <a:rPr lang="en-US" altLang="en-US" sz="1600"/>
              <a:t>energy</a:t>
            </a:r>
          </a:p>
          <a:p>
            <a:pPr algn="ctr">
              <a:spcBef>
                <a:spcPct val="0"/>
              </a:spcBef>
              <a:buClrTx/>
              <a:buSzTx/>
              <a:buFontTx/>
              <a:buNone/>
            </a:pPr>
            <a:endParaRPr lang="en-US" altLang="en-US" sz="1600"/>
          </a:p>
          <a:p>
            <a:pPr algn="ctr">
              <a:spcBef>
                <a:spcPct val="0"/>
              </a:spcBef>
              <a:buClrTx/>
              <a:buSzTx/>
              <a:buFontTx/>
              <a:buNone/>
            </a:pPr>
            <a:endParaRPr lang="en-US" altLang="en-US" sz="1800"/>
          </a:p>
        </p:txBody>
      </p:sp>
      <p:sp>
        <p:nvSpPr>
          <p:cNvPr id="4113" name="Text Box 46">
            <a:extLst>
              <a:ext uri="{FF2B5EF4-FFF2-40B4-BE49-F238E27FC236}">
                <a16:creationId xmlns:a16="http://schemas.microsoft.com/office/drawing/2014/main" id="{326D6745-FB7A-4A3A-8C48-6C253D87689F}"/>
              </a:ext>
            </a:extLst>
          </p:cNvPr>
          <p:cNvSpPr txBox="1">
            <a:spLocks noChangeArrowheads="1"/>
          </p:cNvSpPr>
          <p:nvPr/>
        </p:nvSpPr>
        <p:spPr bwMode="auto">
          <a:xfrm>
            <a:off x="5638800" y="5486400"/>
            <a:ext cx="1236663"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600"/>
              <a:t>Maximum </a:t>
            </a:r>
          </a:p>
          <a:p>
            <a:pPr algn="ctr">
              <a:spcBef>
                <a:spcPct val="0"/>
              </a:spcBef>
              <a:buClrTx/>
              <a:buSzTx/>
              <a:buFontTx/>
              <a:buNone/>
            </a:pPr>
            <a:r>
              <a:rPr lang="en-US" altLang="en-US" sz="1600"/>
              <a:t>potential </a:t>
            </a:r>
          </a:p>
          <a:p>
            <a:pPr algn="ctr">
              <a:spcBef>
                <a:spcPct val="0"/>
              </a:spcBef>
              <a:buClrTx/>
              <a:buSzTx/>
              <a:buFontTx/>
              <a:buNone/>
            </a:pPr>
            <a:r>
              <a:rPr lang="en-US" altLang="en-US" sz="1600"/>
              <a:t>Energy, zero </a:t>
            </a:r>
          </a:p>
          <a:p>
            <a:pPr algn="ctr">
              <a:spcBef>
                <a:spcPct val="0"/>
              </a:spcBef>
              <a:buClrTx/>
              <a:buSzTx/>
              <a:buFontTx/>
              <a:buNone/>
            </a:pPr>
            <a:r>
              <a:rPr lang="en-US" altLang="en-US" sz="1600"/>
              <a:t>kinetic</a:t>
            </a:r>
          </a:p>
          <a:p>
            <a:pPr algn="ctr">
              <a:spcBef>
                <a:spcPct val="0"/>
              </a:spcBef>
              <a:buClrTx/>
              <a:buSzTx/>
              <a:buFontTx/>
              <a:buNone/>
            </a:pPr>
            <a:r>
              <a:rPr lang="en-US" altLang="en-US" sz="1600"/>
              <a:t>energy</a:t>
            </a:r>
          </a:p>
          <a:p>
            <a:pPr algn="ctr">
              <a:spcBef>
                <a:spcPct val="0"/>
              </a:spcBef>
              <a:buClrTx/>
              <a:buSzTx/>
              <a:buFontTx/>
              <a:buNone/>
            </a:pPr>
            <a:endParaRPr lang="en-US" altLang="en-US" sz="1600"/>
          </a:p>
          <a:p>
            <a:pPr algn="ctr">
              <a:spcBef>
                <a:spcPct val="0"/>
              </a:spcBef>
              <a:buClrTx/>
              <a:buSzTx/>
              <a:buFontTx/>
              <a:buNone/>
            </a:pPr>
            <a:endParaRPr lang="en-US" altLang="en-US" sz="1800"/>
          </a:p>
        </p:txBody>
      </p:sp>
      <p:sp>
        <p:nvSpPr>
          <p:cNvPr id="4114" name="Line 47">
            <a:extLst>
              <a:ext uri="{FF2B5EF4-FFF2-40B4-BE49-F238E27FC236}">
                <a16:creationId xmlns:a16="http://schemas.microsoft.com/office/drawing/2014/main" id="{7D5600D9-542A-48DA-8D05-DF6C9C9C3A77}"/>
              </a:ext>
            </a:extLst>
          </p:cNvPr>
          <p:cNvSpPr>
            <a:spLocks noChangeShapeType="1"/>
          </p:cNvSpPr>
          <p:nvPr/>
        </p:nvSpPr>
        <p:spPr bwMode="auto">
          <a:xfrm flipV="1">
            <a:off x="7391400" y="4572000"/>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5" name="Line 48">
            <a:extLst>
              <a:ext uri="{FF2B5EF4-FFF2-40B4-BE49-F238E27FC236}">
                <a16:creationId xmlns:a16="http://schemas.microsoft.com/office/drawing/2014/main" id="{950CEC81-5A70-411E-A1E6-8EE5B08B1F15}"/>
              </a:ext>
            </a:extLst>
          </p:cNvPr>
          <p:cNvSpPr>
            <a:spLocks noChangeShapeType="1"/>
          </p:cNvSpPr>
          <p:nvPr/>
        </p:nvSpPr>
        <p:spPr bwMode="auto">
          <a:xfrm flipV="1">
            <a:off x="8534400" y="44196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6" name="Text Box 49">
            <a:extLst>
              <a:ext uri="{FF2B5EF4-FFF2-40B4-BE49-F238E27FC236}">
                <a16:creationId xmlns:a16="http://schemas.microsoft.com/office/drawing/2014/main" id="{D436CF0A-5FB5-4569-9856-F536B49C9071}"/>
              </a:ext>
            </a:extLst>
          </p:cNvPr>
          <p:cNvSpPr txBox="1">
            <a:spLocks noChangeArrowheads="1"/>
          </p:cNvSpPr>
          <p:nvPr/>
        </p:nvSpPr>
        <p:spPr bwMode="auto">
          <a:xfrm>
            <a:off x="5715000" y="2895600"/>
            <a:ext cx="83978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a:t>PE=10 J</a:t>
            </a:r>
          </a:p>
          <a:p>
            <a:pPr>
              <a:spcBef>
                <a:spcPct val="0"/>
              </a:spcBef>
              <a:buClrTx/>
              <a:buSzTx/>
              <a:buFontTx/>
              <a:buNone/>
            </a:pPr>
            <a:r>
              <a:rPr lang="en-US" altLang="en-US" sz="1400"/>
              <a:t>KE=0 J</a:t>
            </a:r>
          </a:p>
          <a:p>
            <a:pPr>
              <a:spcBef>
                <a:spcPct val="0"/>
              </a:spcBef>
              <a:buClrTx/>
              <a:buSzTx/>
              <a:buFontTx/>
              <a:buNone/>
            </a:pPr>
            <a:r>
              <a:rPr lang="en-US" altLang="en-US" sz="1400"/>
              <a:t>ME=10 J</a:t>
            </a:r>
          </a:p>
        </p:txBody>
      </p:sp>
      <p:sp>
        <p:nvSpPr>
          <p:cNvPr id="4117" name="Text Box 50">
            <a:extLst>
              <a:ext uri="{FF2B5EF4-FFF2-40B4-BE49-F238E27FC236}">
                <a16:creationId xmlns:a16="http://schemas.microsoft.com/office/drawing/2014/main" id="{485FDDE4-F196-437A-9946-834C1E58B894}"/>
              </a:ext>
            </a:extLst>
          </p:cNvPr>
          <p:cNvSpPr txBox="1">
            <a:spLocks noChangeArrowheads="1"/>
          </p:cNvSpPr>
          <p:nvPr/>
        </p:nvSpPr>
        <p:spPr bwMode="auto">
          <a:xfrm>
            <a:off x="6934200" y="3200400"/>
            <a:ext cx="83978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a:t>PE=0 J</a:t>
            </a:r>
          </a:p>
          <a:p>
            <a:pPr>
              <a:spcBef>
                <a:spcPct val="0"/>
              </a:spcBef>
              <a:buClrTx/>
              <a:buSzTx/>
              <a:buFontTx/>
              <a:buNone/>
            </a:pPr>
            <a:r>
              <a:rPr lang="en-US" altLang="en-US" sz="1400"/>
              <a:t>KE=10 J</a:t>
            </a:r>
          </a:p>
          <a:p>
            <a:pPr>
              <a:spcBef>
                <a:spcPct val="0"/>
              </a:spcBef>
              <a:buClrTx/>
              <a:buSzTx/>
              <a:buFontTx/>
              <a:buNone/>
            </a:pPr>
            <a:r>
              <a:rPr lang="en-US" altLang="en-US" sz="1400"/>
              <a:t>ME=10 J</a:t>
            </a:r>
          </a:p>
        </p:txBody>
      </p:sp>
      <p:sp>
        <p:nvSpPr>
          <p:cNvPr id="4118" name="Text Box 51">
            <a:extLst>
              <a:ext uri="{FF2B5EF4-FFF2-40B4-BE49-F238E27FC236}">
                <a16:creationId xmlns:a16="http://schemas.microsoft.com/office/drawing/2014/main" id="{5D32445D-A028-4E6F-B201-FE783E07013A}"/>
              </a:ext>
            </a:extLst>
          </p:cNvPr>
          <p:cNvSpPr txBox="1">
            <a:spLocks noChangeArrowheads="1"/>
          </p:cNvSpPr>
          <p:nvPr/>
        </p:nvSpPr>
        <p:spPr bwMode="auto">
          <a:xfrm>
            <a:off x="8304213" y="3048000"/>
            <a:ext cx="83978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a:t>PE=10 J</a:t>
            </a:r>
          </a:p>
          <a:p>
            <a:pPr>
              <a:spcBef>
                <a:spcPct val="0"/>
              </a:spcBef>
              <a:buClrTx/>
              <a:buSzTx/>
              <a:buFontTx/>
              <a:buNone/>
            </a:pPr>
            <a:r>
              <a:rPr lang="en-US" altLang="en-US" sz="1400"/>
              <a:t>KE=0 J</a:t>
            </a:r>
          </a:p>
          <a:p>
            <a:pPr>
              <a:spcBef>
                <a:spcPct val="0"/>
              </a:spcBef>
              <a:buClrTx/>
              <a:buSzTx/>
              <a:buFontTx/>
              <a:buNone/>
            </a:pPr>
            <a:r>
              <a:rPr lang="en-US" altLang="en-US" sz="1400"/>
              <a:t>ME=10 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3635D50-BB59-414D-9166-5650307255AC}"/>
              </a:ext>
            </a:extLst>
          </p:cNvPr>
          <p:cNvSpPr>
            <a:spLocks noGrp="1" noRot="1" noChangeArrowheads="1"/>
          </p:cNvSpPr>
          <p:nvPr>
            <p:ph type="title"/>
          </p:nvPr>
        </p:nvSpPr>
        <p:spPr/>
        <p:txBody>
          <a:bodyPr/>
          <a:lstStyle/>
          <a:p>
            <a:pPr eaLnBrk="1" hangingPunct="1">
              <a:defRPr/>
            </a:pPr>
            <a:r>
              <a:rPr lang="en-US" altLang="en-US" sz="4000"/>
              <a:t>Conservation of Mechanical Energy (Problem Solving)</a:t>
            </a:r>
          </a:p>
        </p:txBody>
      </p:sp>
      <p:sp>
        <p:nvSpPr>
          <p:cNvPr id="9219" name="Rectangle 3">
            <a:extLst>
              <a:ext uri="{FF2B5EF4-FFF2-40B4-BE49-F238E27FC236}">
                <a16:creationId xmlns:a16="http://schemas.microsoft.com/office/drawing/2014/main" id="{D39BAF69-E99B-42AD-ACBC-B2972245F4CF}"/>
              </a:ext>
            </a:extLst>
          </p:cNvPr>
          <p:cNvSpPr>
            <a:spLocks noGrp="1" noChangeArrowheads="1"/>
          </p:cNvSpPr>
          <p:nvPr>
            <p:ph type="body" idx="1"/>
          </p:nvPr>
        </p:nvSpPr>
        <p:spPr>
          <a:xfrm>
            <a:off x="2743200" y="1600200"/>
            <a:ext cx="5943600" cy="4876800"/>
          </a:xfrm>
        </p:spPr>
        <p:txBody>
          <a:bodyPr/>
          <a:lstStyle/>
          <a:p>
            <a:pPr eaLnBrk="1" hangingPunct="1">
              <a:lnSpc>
                <a:spcPct val="90000"/>
              </a:lnSpc>
              <a:defRPr/>
            </a:pPr>
            <a:r>
              <a:rPr lang="en-US" altLang="en-US" dirty="0"/>
              <a:t>ME</a:t>
            </a:r>
            <a:r>
              <a:rPr lang="en-US" altLang="en-US" baseline="-25000" dirty="0"/>
              <a:t>1</a:t>
            </a:r>
            <a:r>
              <a:rPr lang="en-US" altLang="en-US" dirty="0"/>
              <a:t>=ME</a:t>
            </a:r>
            <a:r>
              <a:rPr lang="en-US" altLang="en-US" baseline="-25000" dirty="0"/>
              <a:t>2</a:t>
            </a:r>
          </a:p>
          <a:p>
            <a:pPr eaLnBrk="1" hangingPunct="1">
              <a:lnSpc>
                <a:spcPct val="90000"/>
              </a:lnSpc>
              <a:defRPr/>
            </a:pPr>
            <a:r>
              <a:rPr lang="en-US" altLang="en-US" dirty="0"/>
              <a:t>PE</a:t>
            </a:r>
            <a:r>
              <a:rPr lang="en-US" altLang="en-US" baseline="-25000" dirty="0"/>
              <a:t>1</a:t>
            </a:r>
            <a:r>
              <a:rPr lang="en-US" altLang="en-US" dirty="0"/>
              <a:t>+KE</a:t>
            </a:r>
            <a:r>
              <a:rPr lang="en-US" altLang="en-US" baseline="-25000" dirty="0"/>
              <a:t>1</a:t>
            </a:r>
            <a:r>
              <a:rPr lang="en-US" altLang="en-US" dirty="0"/>
              <a:t>=PE</a:t>
            </a:r>
            <a:r>
              <a:rPr lang="en-US" altLang="en-US" baseline="-25000" dirty="0"/>
              <a:t>2</a:t>
            </a:r>
            <a:r>
              <a:rPr lang="en-US" altLang="en-US" dirty="0"/>
              <a:t>+KE</a:t>
            </a:r>
            <a:r>
              <a:rPr lang="en-US" altLang="en-US" baseline="-25000" dirty="0"/>
              <a:t>2</a:t>
            </a:r>
          </a:p>
          <a:p>
            <a:pPr eaLnBrk="1" hangingPunct="1">
              <a:lnSpc>
                <a:spcPct val="90000"/>
              </a:lnSpc>
              <a:buFont typeface="Wingdings" panose="05000000000000000000" pitchFamily="2" charset="2"/>
              <a:buNone/>
              <a:defRPr/>
            </a:pPr>
            <a:endParaRPr lang="en-US" altLang="en-US" baseline="30000" dirty="0"/>
          </a:p>
          <a:p>
            <a:pPr eaLnBrk="1" hangingPunct="1">
              <a:lnSpc>
                <a:spcPct val="90000"/>
              </a:lnSpc>
              <a:defRPr/>
            </a:pPr>
            <a:r>
              <a:rPr lang="en-US" altLang="en-US" dirty="0"/>
              <a:t>If v</a:t>
            </a:r>
            <a:r>
              <a:rPr lang="en-US" altLang="en-US" baseline="-25000" dirty="0"/>
              <a:t>1</a:t>
            </a:r>
            <a:r>
              <a:rPr lang="en-US" altLang="en-US" dirty="0"/>
              <a:t>=0 and h</a:t>
            </a:r>
            <a:r>
              <a:rPr lang="en-US" altLang="en-US" baseline="-25000" dirty="0"/>
              <a:t>2</a:t>
            </a:r>
            <a:r>
              <a:rPr lang="en-US" altLang="en-US" dirty="0"/>
              <a:t>=0 then</a:t>
            </a:r>
          </a:p>
          <a:p>
            <a:pPr eaLnBrk="1" hangingPunct="1">
              <a:lnSpc>
                <a:spcPct val="90000"/>
              </a:lnSpc>
              <a:defRPr/>
            </a:pPr>
            <a:r>
              <a:rPr lang="en-US" altLang="en-US" dirty="0"/>
              <a:t>PE</a:t>
            </a:r>
            <a:r>
              <a:rPr lang="en-US" altLang="en-US" baseline="-25000" dirty="0"/>
              <a:t>1</a:t>
            </a:r>
            <a:r>
              <a:rPr lang="en-US" altLang="en-US" dirty="0"/>
              <a:t>+KE</a:t>
            </a:r>
            <a:r>
              <a:rPr lang="en-US" altLang="en-US" baseline="-25000" dirty="0"/>
              <a:t>1</a:t>
            </a:r>
            <a:r>
              <a:rPr lang="en-US" altLang="en-US" dirty="0"/>
              <a:t>=PE</a:t>
            </a:r>
            <a:r>
              <a:rPr lang="en-US" altLang="en-US" baseline="-25000" dirty="0"/>
              <a:t>2</a:t>
            </a:r>
            <a:r>
              <a:rPr lang="en-US" altLang="en-US" dirty="0"/>
              <a:t>+KE</a:t>
            </a:r>
            <a:r>
              <a:rPr lang="en-US" altLang="en-US" baseline="-25000" dirty="0"/>
              <a:t>2</a:t>
            </a:r>
            <a:endParaRPr lang="en-US" altLang="en-US" dirty="0"/>
          </a:p>
          <a:p>
            <a:pPr eaLnBrk="1" hangingPunct="1">
              <a:lnSpc>
                <a:spcPct val="90000"/>
              </a:lnSpc>
              <a:buFont typeface="Wingdings" panose="05000000000000000000" pitchFamily="2" charset="2"/>
              <a:buNone/>
              <a:defRPr/>
            </a:pPr>
            <a:r>
              <a:rPr lang="en-US" altLang="en-US" dirty="0"/>
              <a:t>     mgh</a:t>
            </a:r>
            <a:r>
              <a:rPr lang="en-US" altLang="en-US" baseline="-25000" dirty="0"/>
              <a:t>1</a:t>
            </a:r>
            <a:r>
              <a:rPr lang="en-US" altLang="en-US" dirty="0"/>
              <a:t>+ 0 = 0+ ½ mv</a:t>
            </a:r>
            <a:r>
              <a:rPr lang="en-US" altLang="en-US" baseline="-25000" dirty="0"/>
              <a:t>2</a:t>
            </a:r>
            <a:r>
              <a:rPr lang="en-US" altLang="en-US" baseline="30000" dirty="0"/>
              <a:t>2</a:t>
            </a:r>
          </a:p>
          <a:p>
            <a:pPr eaLnBrk="1" hangingPunct="1">
              <a:lnSpc>
                <a:spcPct val="90000"/>
              </a:lnSpc>
              <a:buFont typeface="Wingdings" panose="05000000000000000000" pitchFamily="2" charset="2"/>
              <a:buNone/>
              <a:defRPr/>
            </a:pPr>
            <a:r>
              <a:rPr lang="en-US" altLang="en-US" baseline="30000" dirty="0"/>
              <a:t>       </a:t>
            </a:r>
            <a:r>
              <a:rPr lang="en-US" altLang="en-US" dirty="0"/>
              <a:t>PE</a:t>
            </a:r>
            <a:r>
              <a:rPr lang="en-US" altLang="en-US" baseline="-25000" dirty="0"/>
              <a:t>1</a:t>
            </a:r>
            <a:r>
              <a:rPr lang="en-US" altLang="en-US" dirty="0"/>
              <a:t>=KE</a:t>
            </a:r>
            <a:r>
              <a:rPr lang="en-US" altLang="en-US" baseline="-25000" dirty="0"/>
              <a:t>2  </a:t>
            </a:r>
            <a:r>
              <a:rPr lang="en-US" altLang="en-US" sz="2400" dirty="0"/>
              <a:t>(The initial potential energy is converted to the final kinetic energy.  The work accomplished by gravity causes the change of potential to kinetic energy.)</a:t>
            </a:r>
            <a:endParaRPr lang="en-US" altLang="en-US" sz="2400" baseline="-25000" dirty="0"/>
          </a:p>
          <a:p>
            <a:pPr eaLnBrk="1" hangingPunct="1">
              <a:lnSpc>
                <a:spcPct val="90000"/>
              </a:lnSpc>
              <a:buFont typeface="Wingdings" panose="05000000000000000000" pitchFamily="2" charset="2"/>
              <a:buNone/>
              <a:defRPr/>
            </a:pPr>
            <a:endParaRPr lang="en-US" altLang="en-US" sz="2400" dirty="0"/>
          </a:p>
          <a:p>
            <a:pPr eaLnBrk="1" hangingPunct="1">
              <a:lnSpc>
                <a:spcPct val="90000"/>
              </a:lnSpc>
              <a:buFont typeface="Wingdings" panose="05000000000000000000" pitchFamily="2" charset="2"/>
              <a:buNone/>
              <a:defRPr/>
            </a:pPr>
            <a:endParaRPr lang="en-US" altLang="en-US" dirty="0"/>
          </a:p>
          <a:p>
            <a:pPr eaLnBrk="1" hangingPunct="1">
              <a:lnSpc>
                <a:spcPct val="90000"/>
              </a:lnSpc>
              <a:defRPr/>
            </a:pPr>
            <a:endParaRPr lang="en-US" altLang="en-US" dirty="0"/>
          </a:p>
        </p:txBody>
      </p:sp>
      <p:sp>
        <p:nvSpPr>
          <p:cNvPr id="9220" name="Rectangle 4">
            <a:extLst>
              <a:ext uri="{FF2B5EF4-FFF2-40B4-BE49-F238E27FC236}">
                <a16:creationId xmlns:a16="http://schemas.microsoft.com/office/drawing/2014/main" id="{E6F2A626-AB36-45DF-9A91-9583E897B7C1}"/>
              </a:ext>
            </a:extLst>
          </p:cNvPr>
          <p:cNvSpPr>
            <a:spLocks noChangeArrowheads="1"/>
          </p:cNvSpPr>
          <p:nvPr/>
        </p:nvSpPr>
        <p:spPr bwMode="auto">
          <a:xfrm>
            <a:off x="1143000" y="2057400"/>
            <a:ext cx="533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p>
        </p:txBody>
      </p:sp>
      <p:sp>
        <p:nvSpPr>
          <p:cNvPr id="5125" name="Text Box 5">
            <a:extLst>
              <a:ext uri="{FF2B5EF4-FFF2-40B4-BE49-F238E27FC236}">
                <a16:creationId xmlns:a16="http://schemas.microsoft.com/office/drawing/2014/main" id="{0A5D01F1-4DEF-4D28-BA95-895B34B1799E}"/>
              </a:ext>
            </a:extLst>
          </p:cNvPr>
          <p:cNvSpPr txBox="1">
            <a:spLocks noChangeArrowheads="1"/>
          </p:cNvSpPr>
          <p:nvPr/>
        </p:nvSpPr>
        <p:spPr bwMode="auto">
          <a:xfrm>
            <a:off x="212725" y="2182813"/>
            <a:ext cx="2921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800"/>
              <a:t>1</a:t>
            </a:r>
          </a:p>
        </p:txBody>
      </p:sp>
      <p:sp>
        <p:nvSpPr>
          <p:cNvPr id="5126" name="Line 6">
            <a:extLst>
              <a:ext uri="{FF2B5EF4-FFF2-40B4-BE49-F238E27FC236}">
                <a16:creationId xmlns:a16="http://schemas.microsoft.com/office/drawing/2014/main" id="{533A9D33-BD45-4BC4-9D4B-6CDC3AD8E1F4}"/>
              </a:ext>
            </a:extLst>
          </p:cNvPr>
          <p:cNvSpPr>
            <a:spLocks noChangeShapeType="1"/>
          </p:cNvSpPr>
          <p:nvPr/>
        </p:nvSpPr>
        <p:spPr bwMode="auto">
          <a:xfrm>
            <a:off x="228600" y="6629400"/>
            <a:ext cx="1752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7" name="Text Box 7">
            <a:extLst>
              <a:ext uri="{FF2B5EF4-FFF2-40B4-BE49-F238E27FC236}">
                <a16:creationId xmlns:a16="http://schemas.microsoft.com/office/drawing/2014/main" id="{C94A6EA6-B34A-4099-9C80-CB41876E8851}"/>
              </a:ext>
            </a:extLst>
          </p:cNvPr>
          <p:cNvSpPr txBox="1">
            <a:spLocks noChangeArrowheads="1"/>
          </p:cNvSpPr>
          <p:nvPr/>
        </p:nvSpPr>
        <p:spPr bwMode="auto">
          <a:xfrm>
            <a:off x="304800" y="5715000"/>
            <a:ext cx="292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800"/>
              <a:t>2</a:t>
            </a:r>
          </a:p>
        </p:txBody>
      </p:sp>
      <p:sp>
        <p:nvSpPr>
          <p:cNvPr id="5128" name="Line 8">
            <a:extLst>
              <a:ext uri="{FF2B5EF4-FFF2-40B4-BE49-F238E27FC236}">
                <a16:creationId xmlns:a16="http://schemas.microsoft.com/office/drawing/2014/main" id="{AD8522D5-2186-445A-AC75-7D98A70E8C8C}"/>
              </a:ext>
            </a:extLst>
          </p:cNvPr>
          <p:cNvSpPr>
            <a:spLocks noChangeShapeType="1"/>
          </p:cNvSpPr>
          <p:nvPr/>
        </p:nvSpPr>
        <p:spPr bwMode="auto">
          <a:xfrm flipH="1" flipV="1">
            <a:off x="1752600" y="2743200"/>
            <a:ext cx="0" cy="388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9" name="Text Box 9">
            <a:extLst>
              <a:ext uri="{FF2B5EF4-FFF2-40B4-BE49-F238E27FC236}">
                <a16:creationId xmlns:a16="http://schemas.microsoft.com/office/drawing/2014/main" id="{6D2F43B9-AE7B-4934-BE3C-5EEC27BE37B6}"/>
              </a:ext>
            </a:extLst>
          </p:cNvPr>
          <p:cNvSpPr txBox="1">
            <a:spLocks noChangeArrowheads="1"/>
          </p:cNvSpPr>
          <p:nvPr/>
        </p:nvSpPr>
        <p:spPr bwMode="auto">
          <a:xfrm>
            <a:off x="1812925" y="3706813"/>
            <a:ext cx="37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800"/>
              <a:t>h</a:t>
            </a:r>
            <a:r>
              <a:rPr lang="en-US" altLang="en-US" sz="1800" baseline="-25000"/>
              <a:t>1</a:t>
            </a:r>
          </a:p>
        </p:txBody>
      </p:sp>
      <p:sp>
        <p:nvSpPr>
          <p:cNvPr id="5130" name="Line 10">
            <a:extLst>
              <a:ext uri="{FF2B5EF4-FFF2-40B4-BE49-F238E27FC236}">
                <a16:creationId xmlns:a16="http://schemas.microsoft.com/office/drawing/2014/main" id="{1A0F649F-025F-4A5D-9EDB-D1404AD83150}"/>
              </a:ext>
            </a:extLst>
          </p:cNvPr>
          <p:cNvSpPr>
            <a:spLocks noChangeShapeType="1"/>
          </p:cNvSpPr>
          <p:nvPr/>
        </p:nvSpPr>
        <p:spPr bwMode="auto">
          <a:xfrm flipV="1">
            <a:off x="1981200" y="60198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31" name="Text Box 11">
            <a:extLst>
              <a:ext uri="{FF2B5EF4-FFF2-40B4-BE49-F238E27FC236}">
                <a16:creationId xmlns:a16="http://schemas.microsoft.com/office/drawing/2014/main" id="{B5C65D0E-2E6D-481E-847B-32D8E434204B}"/>
              </a:ext>
            </a:extLst>
          </p:cNvPr>
          <p:cNvSpPr txBox="1">
            <a:spLocks noChangeArrowheads="1"/>
          </p:cNvSpPr>
          <p:nvPr/>
        </p:nvSpPr>
        <p:spPr bwMode="auto">
          <a:xfrm>
            <a:off x="2117725" y="5992813"/>
            <a:ext cx="37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800"/>
              <a:t>h</a:t>
            </a:r>
            <a:r>
              <a:rPr lang="en-US" altLang="en-US" sz="1800" baseline="-25000"/>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nodeType="clickEffect">
                                  <p:stCondLst>
                                    <p:cond delay="0"/>
                                  </p:stCondLst>
                                  <p:childTnLst>
                                    <p:animMotion origin="layout" path="M 3.33333E-6 -3.33333E-6 L -0.00417 0.51111 " pathEditMode="relative" rAng="0" ptsTypes="AA">
                                      <p:cBhvr>
                                        <p:cTn id="6" dur="2000" fill="hold"/>
                                        <p:tgtEl>
                                          <p:spTgt spid="9220"/>
                                        </p:tgtEl>
                                        <p:attrNameLst>
                                          <p:attrName>ppt_x</p:attrName>
                                          <p:attrName>ppt_y</p:attrName>
                                        </p:attrNameLst>
                                      </p:cBhvr>
                                      <p:rCtr x="-208" y="25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274CC-A055-4C87-BD5E-96B875ECC5A3}"/>
              </a:ext>
            </a:extLst>
          </p:cNvPr>
          <p:cNvSpPr>
            <a:spLocks noGrp="1"/>
          </p:cNvSpPr>
          <p:nvPr>
            <p:ph type="title"/>
          </p:nvPr>
        </p:nvSpPr>
        <p:spPr>
          <a:xfrm>
            <a:off x="0" y="22225"/>
            <a:ext cx="9144000" cy="739775"/>
          </a:xfrm>
        </p:spPr>
        <p:txBody>
          <a:bodyPr/>
          <a:lstStyle/>
          <a:p>
            <a:pPr>
              <a:defRPr/>
            </a:pPr>
            <a:r>
              <a:rPr lang="en-US" altLang="en-US" sz="3200" dirty="0"/>
              <a:t>Conservation of Mechanical Energy</a:t>
            </a:r>
            <a:endParaRPr lang="en-US" sz="3200" dirty="0"/>
          </a:p>
        </p:txBody>
      </p:sp>
      <p:sp>
        <p:nvSpPr>
          <p:cNvPr id="9" name="TextBox 8">
            <a:extLst>
              <a:ext uri="{FF2B5EF4-FFF2-40B4-BE49-F238E27FC236}">
                <a16:creationId xmlns:a16="http://schemas.microsoft.com/office/drawing/2014/main" id="{DEAE736C-F275-43AD-A953-226928D6729E}"/>
              </a:ext>
            </a:extLst>
          </p:cNvPr>
          <p:cNvSpPr txBox="1"/>
          <p:nvPr/>
        </p:nvSpPr>
        <p:spPr>
          <a:xfrm>
            <a:off x="-11113" y="3733800"/>
            <a:ext cx="9144001" cy="2862263"/>
          </a:xfrm>
          <a:prstGeom prst="rect">
            <a:avLst/>
          </a:prstGeom>
          <a:noFill/>
        </p:spPr>
        <p:txBody>
          <a:bodyPr>
            <a:spAutoFit/>
          </a:bodyPr>
          <a:lstStyle/>
          <a:p>
            <a:pPr>
              <a:defRPr/>
            </a:pPr>
            <a:r>
              <a:rPr lang="en-US" sz="2000" b="1" dirty="0">
                <a:latin typeface="Arial" panose="020B0604020202020204" pitchFamily="34" charset="0"/>
                <a:cs typeface="Arial" panose="020B0604020202020204" pitchFamily="34" charset="0"/>
              </a:rPr>
              <a:t>Steps for Problem Solving:</a:t>
            </a:r>
          </a:p>
          <a:p>
            <a:pPr marL="342900" indent="-342900">
              <a:buFontTx/>
              <a:buAutoNum type="arabicParenR"/>
              <a:defRPr/>
            </a:pPr>
            <a:r>
              <a:rPr lang="en-US" sz="2000" dirty="0">
                <a:latin typeface="Arial" panose="020B0604020202020204" pitchFamily="34" charset="0"/>
                <a:cs typeface="Arial" panose="020B0604020202020204" pitchFamily="34" charset="0"/>
              </a:rPr>
              <a:t>In the beginning, the object will either have ALL GPE or ALL KE – meaning one of them will be zero. If you add them together, you will have the TOTAL MECHANICAL ENERGY (ME).</a:t>
            </a:r>
          </a:p>
          <a:p>
            <a:pPr marL="342900" indent="-342900">
              <a:buFontTx/>
              <a:buAutoNum type="arabicParenR"/>
              <a:defRPr/>
            </a:pPr>
            <a:r>
              <a:rPr lang="en-US" sz="2000" dirty="0">
                <a:latin typeface="Arial" panose="020B0604020202020204" pitchFamily="34" charset="0"/>
                <a:cs typeface="Arial" panose="020B0604020202020204" pitchFamily="34" charset="0"/>
              </a:rPr>
              <a:t>For each part of the situation, the total mechanical energy (ME) will ALWAYS be the same! </a:t>
            </a:r>
          </a:p>
          <a:p>
            <a:pPr marL="342900" indent="-342900">
              <a:buFontTx/>
              <a:buAutoNum type="arabicParenR"/>
              <a:defRPr/>
            </a:pPr>
            <a:r>
              <a:rPr lang="en-US" sz="2000" dirty="0">
                <a:latin typeface="Arial" panose="020B0604020202020204" pitchFamily="34" charset="0"/>
                <a:cs typeface="Arial" panose="020B0604020202020204" pitchFamily="34" charset="0"/>
              </a:rPr>
              <a:t>Therefore, you will calculate either the PE or KE at the next point, depending on what info is given to you, then subtract that from the total ME to get the other energy. </a:t>
            </a:r>
          </a:p>
        </p:txBody>
      </p:sp>
      <p:pic>
        <p:nvPicPr>
          <p:cNvPr id="6148" name="Picture 10">
            <a:extLst>
              <a:ext uri="{FF2B5EF4-FFF2-40B4-BE49-F238E27FC236}">
                <a16:creationId xmlns:a16="http://schemas.microsoft.com/office/drawing/2014/main" id="{D34C9B26-5B7E-4BDD-9972-1E88ABB6A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731838"/>
            <a:ext cx="4724400" cy="289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295400" y="0"/>
            <a:ext cx="7620000" cy="1800225"/>
          </a:xfrm>
          <a:prstGeom prst="rect">
            <a:avLst/>
          </a:prstGeom>
          <a:solidFill>
            <a:schemeClr val="accent2"/>
          </a:solidFill>
          <a:ln w="9525">
            <a:noFill/>
            <a:miter lim="800000"/>
            <a:headEnd/>
            <a:tailEnd/>
          </a:ln>
          <a:effectLst/>
        </p:spPr>
        <p:txBody>
          <a:bodyPr>
            <a:spAutoFit/>
          </a:bodyPr>
          <a:lstStyle/>
          <a:p>
            <a:pPr algn="ctr">
              <a:spcBef>
                <a:spcPct val="50000"/>
              </a:spcBef>
            </a:pPr>
            <a:r>
              <a:rPr lang="en-US" sz="2800"/>
              <a:t>Write a “P” or a “K” under each picture on your paper to tell whether the pictures are showing POTENTIAL or KINETIC energy.</a:t>
            </a:r>
            <a:endParaRPr lang="en-US" sz="2400" b="0">
              <a:latin typeface="Times" pitchFamily="16" charset="0"/>
            </a:endParaRPr>
          </a:p>
        </p:txBody>
      </p:sp>
      <p:pic>
        <p:nvPicPr>
          <p:cNvPr id="19459" name="Picture 3"/>
          <p:cNvPicPr>
            <a:picLocks noChangeAspect="1" noChangeArrowheads="1"/>
          </p:cNvPicPr>
          <p:nvPr/>
        </p:nvPicPr>
        <p:blipFill>
          <a:blip r:embed="rId3" cstate="print"/>
          <a:srcRect/>
          <a:stretch>
            <a:fillRect/>
          </a:stretch>
        </p:blipFill>
        <p:spPr bwMode="auto">
          <a:xfrm>
            <a:off x="6781800" y="2438400"/>
            <a:ext cx="1611313" cy="1600200"/>
          </a:xfrm>
          <a:prstGeom prst="rect">
            <a:avLst/>
          </a:prstGeom>
          <a:noFill/>
        </p:spPr>
      </p:pic>
      <p:pic>
        <p:nvPicPr>
          <p:cNvPr id="19460" name="Picture 4"/>
          <p:cNvPicPr>
            <a:picLocks noChangeAspect="1" noChangeArrowheads="1"/>
          </p:cNvPicPr>
          <p:nvPr/>
        </p:nvPicPr>
        <p:blipFill>
          <a:blip r:embed="rId4" cstate="print"/>
          <a:srcRect t="19048"/>
          <a:stretch>
            <a:fillRect/>
          </a:stretch>
        </p:blipFill>
        <p:spPr bwMode="auto">
          <a:xfrm>
            <a:off x="4343400" y="2362200"/>
            <a:ext cx="1631950" cy="1524000"/>
          </a:xfrm>
          <a:prstGeom prst="rect">
            <a:avLst/>
          </a:prstGeom>
          <a:noFill/>
        </p:spPr>
      </p:pic>
      <p:sp>
        <p:nvSpPr>
          <p:cNvPr id="19462" name="Line 6"/>
          <p:cNvSpPr>
            <a:spLocks noChangeShapeType="1"/>
          </p:cNvSpPr>
          <p:nvPr/>
        </p:nvSpPr>
        <p:spPr bwMode="auto">
          <a:xfrm>
            <a:off x="3276600" y="2743200"/>
            <a:ext cx="228600" cy="304800"/>
          </a:xfrm>
          <a:prstGeom prst="line">
            <a:avLst/>
          </a:prstGeom>
          <a:noFill/>
          <a:ln w="9525">
            <a:solidFill>
              <a:schemeClr val="tx1"/>
            </a:solidFill>
            <a:round/>
            <a:headEnd/>
            <a:tailEnd type="triangle" w="med" len="med"/>
          </a:ln>
          <a:effectLst/>
        </p:spPr>
        <p:txBody>
          <a:bodyPr wrap="none" anchor="ctr"/>
          <a:lstStyle/>
          <a:p>
            <a:endParaRPr lang="en-US"/>
          </a:p>
        </p:txBody>
      </p:sp>
      <p:pic>
        <p:nvPicPr>
          <p:cNvPr id="19464" name="Picture 8"/>
          <p:cNvPicPr>
            <a:picLocks noChangeAspect="1" noChangeArrowheads="1"/>
          </p:cNvPicPr>
          <p:nvPr/>
        </p:nvPicPr>
        <p:blipFill>
          <a:blip r:embed="rId5" cstate="print"/>
          <a:srcRect r="42572" b="73219"/>
          <a:stretch>
            <a:fillRect/>
          </a:stretch>
        </p:blipFill>
        <p:spPr bwMode="auto">
          <a:xfrm>
            <a:off x="1219200" y="2590800"/>
            <a:ext cx="2362200" cy="1355725"/>
          </a:xfrm>
          <a:prstGeom prst="rect">
            <a:avLst/>
          </a:prstGeom>
          <a:noFill/>
        </p:spPr>
      </p:pic>
      <p:sp>
        <p:nvSpPr>
          <p:cNvPr id="19466" name="Text Box 10"/>
          <p:cNvSpPr txBox="1">
            <a:spLocks noChangeArrowheads="1"/>
          </p:cNvSpPr>
          <p:nvPr/>
        </p:nvSpPr>
        <p:spPr bwMode="auto">
          <a:xfrm>
            <a:off x="3124200" y="2667000"/>
            <a:ext cx="365125" cy="214313"/>
          </a:xfrm>
          <a:prstGeom prst="rect">
            <a:avLst/>
          </a:prstGeom>
          <a:noFill/>
          <a:ln w="9525">
            <a:noFill/>
            <a:miter lim="800000"/>
            <a:headEnd/>
            <a:tailEnd/>
          </a:ln>
          <a:effectLst/>
        </p:spPr>
        <p:txBody>
          <a:bodyPr wrap="none">
            <a:spAutoFit/>
          </a:bodyPr>
          <a:lstStyle/>
          <a:p>
            <a:r>
              <a:rPr lang="en-US" sz="800" b="0">
                <a:latin typeface="Times" pitchFamily="16" charset="0"/>
              </a:rPr>
              <a:t>zzzz</a:t>
            </a:r>
          </a:p>
        </p:txBody>
      </p:sp>
      <p:pic>
        <p:nvPicPr>
          <p:cNvPr id="19468" name="Picture 12"/>
          <p:cNvPicPr>
            <a:picLocks noChangeAspect="1" noChangeArrowheads="1"/>
          </p:cNvPicPr>
          <p:nvPr/>
        </p:nvPicPr>
        <p:blipFill>
          <a:blip r:embed="rId6" cstate="print"/>
          <a:srcRect/>
          <a:stretch>
            <a:fillRect/>
          </a:stretch>
        </p:blipFill>
        <p:spPr bwMode="auto">
          <a:xfrm>
            <a:off x="3124200" y="4572000"/>
            <a:ext cx="1284288" cy="1573213"/>
          </a:xfrm>
          <a:prstGeom prst="rect">
            <a:avLst/>
          </a:prstGeom>
          <a:noFill/>
        </p:spPr>
      </p:pic>
      <p:pic>
        <p:nvPicPr>
          <p:cNvPr id="19469" name="Picture 13"/>
          <p:cNvPicPr>
            <a:picLocks noChangeAspect="1" noChangeArrowheads="1"/>
          </p:cNvPicPr>
          <p:nvPr/>
        </p:nvPicPr>
        <p:blipFill>
          <a:blip r:embed="rId7" cstate="print"/>
          <a:srcRect/>
          <a:stretch>
            <a:fillRect/>
          </a:stretch>
        </p:blipFill>
        <p:spPr bwMode="auto">
          <a:xfrm>
            <a:off x="5562600" y="4800600"/>
            <a:ext cx="1371600" cy="1179513"/>
          </a:xfrm>
          <a:prstGeom prst="rect">
            <a:avLst/>
          </a:prstGeom>
          <a:noFill/>
        </p:spPr>
      </p:pic>
      <p:sp>
        <p:nvSpPr>
          <p:cNvPr id="19470" name="Text Box 14"/>
          <p:cNvSpPr txBox="1">
            <a:spLocks noChangeArrowheads="1"/>
          </p:cNvSpPr>
          <p:nvPr/>
        </p:nvSpPr>
        <p:spPr bwMode="auto">
          <a:xfrm>
            <a:off x="1812925" y="4009291"/>
            <a:ext cx="395703" cy="461665"/>
          </a:xfrm>
          <a:prstGeom prst="rect">
            <a:avLst/>
          </a:prstGeom>
          <a:solidFill>
            <a:schemeClr val="accent2"/>
          </a:solidFill>
          <a:ln w="9525">
            <a:noFill/>
            <a:miter lim="800000"/>
            <a:headEnd/>
            <a:tailEnd/>
          </a:ln>
          <a:effectLst/>
        </p:spPr>
        <p:txBody>
          <a:bodyPr wrap="square">
            <a:spAutoFit/>
          </a:bodyPr>
          <a:lstStyle/>
          <a:p>
            <a:r>
              <a:rPr lang="en-US" sz="2400" dirty="0"/>
              <a:t>P</a:t>
            </a:r>
          </a:p>
        </p:txBody>
      </p:sp>
      <p:sp>
        <p:nvSpPr>
          <p:cNvPr id="19471" name="Text Box 15"/>
          <p:cNvSpPr txBox="1">
            <a:spLocks noChangeArrowheads="1"/>
          </p:cNvSpPr>
          <p:nvPr/>
        </p:nvSpPr>
        <p:spPr bwMode="auto">
          <a:xfrm>
            <a:off x="6172200" y="6019800"/>
            <a:ext cx="346075" cy="457200"/>
          </a:xfrm>
          <a:prstGeom prst="rect">
            <a:avLst/>
          </a:prstGeom>
          <a:solidFill>
            <a:schemeClr val="accent2"/>
          </a:solidFill>
          <a:ln w="9525">
            <a:noFill/>
            <a:miter lim="800000"/>
            <a:headEnd/>
            <a:tailEnd/>
          </a:ln>
          <a:effectLst/>
        </p:spPr>
        <p:txBody>
          <a:bodyPr wrap="none">
            <a:spAutoFit/>
          </a:bodyPr>
          <a:lstStyle/>
          <a:p>
            <a:r>
              <a:rPr lang="en-US" sz="2400"/>
              <a:t>P</a:t>
            </a:r>
          </a:p>
        </p:txBody>
      </p:sp>
      <p:sp>
        <p:nvSpPr>
          <p:cNvPr id="19472" name="Text Box 16"/>
          <p:cNvSpPr txBox="1">
            <a:spLocks noChangeArrowheads="1"/>
          </p:cNvSpPr>
          <p:nvPr/>
        </p:nvSpPr>
        <p:spPr bwMode="auto">
          <a:xfrm>
            <a:off x="7467600" y="4038600"/>
            <a:ext cx="369888" cy="457200"/>
          </a:xfrm>
          <a:prstGeom prst="rect">
            <a:avLst/>
          </a:prstGeom>
          <a:solidFill>
            <a:srgbClr val="C100B2"/>
          </a:solidFill>
          <a:ln w="9525">
            <a:noFill/>
            <a:miter lim="800000"/>
            <a:headEnd/>
            <a:tailEnd/>
          </a:ln>
          <a:effectLst/>
        </p:spPr>
        <p:txBody>
          <a:bodyPr wrap="none">
            <a:spAutoFit/>
          </a:bodyPr>
          <a:lstStyle/>
          <a:p>
            <a:r>
              <a:rPr lang="en-US" sz="2400"/>
              <a:t>K</a:t>
            </a:r>
          </a:p>
        </p:txBody>
      </p:sp>
      <p:sp>
        <p:nvSpPr>
          <p:cNvPr id="19473" name="Text Box 17"/>
          <p:cNvSpPr txBox="1">
            <a:spLocks noChangeArrowheads="1"/>
          </p:cNvSpPr>
          <p:nvPr/>
        </p:nvSpPr>
        <p:spPr bwMode="auto">
          <a:xfrm>
            <a:off x="3505200" y="5943600"/>
            <a:ext cx="369888" cy="457200"/>
          </a:xfrm>
          <a:prstGeom prst="rect">
            <a:avLst/>
          </a:prstGeom>
          <a:solidFill>
            <a:srgbClr val="C100B2"/>
          </a:solidFill>
          <a:ln w="9525">
            <a:noFill/>
            <a:miter lim="800000"/>
            <a:headEnd/>
            <a:tailEnd/>
          </a:ln>
          <a:effectLst/>
        </p:spPr>
        <p:txBody>
          <a:bodyPr wrap="none">
            <a:spAutoFit/>
          </a:bodyPr>
          <a:lstStyle/>
          <a:p>
            <a:r>
              <a:rPr lang="en-US" sz="2400"/>
              <a:t>K</a:t>
            </a:r>
          </a:p>
        </p:txBody>
      </p:sp>
      <p:sp>
        <p:nvSpPr>
          <p:cNvPr id="19474" name="Text Box 18"/>
          <p:cNvSpPr txBox="1">
            <a:spLocks noChangeArrowheads="1"/>
          </p:cNvSpPr>
          <p:nvPr/>
        </p:nvSpPr>
        <p:spPr bwMode="auto">
          <a:xfrm>
            <a:off x="4876800" y="3886200"/>
            <a:ext cx="369888" cy="457200"/>
          </a:xfrm>
          <a:prstGeom prst="rect">
            <a:avLst/>
          </a:prstGeom>
          <a:solidFill>
            <a:srgbClr val="C100B2"/>
          </a:solidFill>
          <a:ln w="9525">
            <a:noFill/>
            <a:miter lim="800000"/>
            <a:headEnd/>
            <a:tailEnd/>
          </a:ln>
          <a:effectLst/>
        </p:spPr>
        <p:txBody>
          <a:bodyPr wrap="none">
            <a:spAutoFit/>
          </a:bodyPr>
          <a:lstStyle/>
          <a:p>
            <a:r>
              <a:rPr lang="en-US" sz="2400" dirty="0">
                <a:solidFill>
                  <a:srgbClr val="000F0C"/>
                </a:solidFill>
              </a:rPr>
              <a:t>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9470"/>
                                        </p:tgtEl>
                                        <p:attrNameLst>
                                          <p:attrName>style.visibility</p:attrName>
                                        </p:attrNameLst>
                                      </p:cBhvr>
                                      <p:to>
                                        <p:strVal val="visible"/>
                                      </p:to>
                                    </p:set>
                                    <p:anim calcmode="lin" valueType="num">
                                      <p:cBhvr>
                                        <p:cTn id="7" dur="1000" fill="hold"/>
                                        <p:tgtEl>
                                          <p:spTgt spid="19470"/>
                                        </p:tgtEl>
                                        <p:attrNameLst>
                                          <p:attrName>ppt_w</p:attrName>
                                        </p:attrNameLst>
                                      </p:cBhvr>
                                      <p:tavLst>
                                        <p:tav tm="0">
                                          <p:val>
                                            <p:fltVal val="0"/>
                                          </p:val>
                                        </p:tav>
                                        <p:tav tm="100000">
                                          <p:val>
                                            <p:strVal val="#ppt_w"/>
                                          </p:val>
                                        </p:tav>
                                      </p:tavLst>
                                    </p:anim>
                                    <p:anim calcmode="lin" valueType="num">
                                      <p:cBhvr>
                                        <p:cTn id="8" dur="1000" fill="hold"/>
                                        <p:tgtEl>
                                          <p:spTgt spid="19470"/>
                                        </p:tgtEl>
                                        <p:attrNameLst>
                                          <p:attrName>ppt_h</p:attrName>
                                        </p:attrNameLst>
                                      </p:cBhvr>
                                      <p:tavLst>
                                        <p:tav tm="0">
                                          <p:val>
                                            <p:fltVal val="0"/>
                                          </p:val>
                                        </p:tav>
                                        <p:tav tm="100000">
                                          <p:val>
                                            <p:strVal val="#ppt_h"/>
                                          </p:val>
                                        </p:tav>
                                      </p:tavLst>
                                    </p:anim>
                                    <p:anim calcmode="lin" valueType="num">
                                      <p:cBhvr>
                                        <p:cTn id="9" dur="1000" fill="hold"/>
                                        <p:tgtEl>
                                          <p:spTgt spid="194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4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9474"/>
                                        </p:tgtEl>
                                        <p:attrNameLst>
                                          <p:attrName>style.visibility</p:attrName>
                                        </p:attrNameLst>
                                      </p:cBhvr>
                                      <p:to>
                                        <p:strVal val="visible"/>
                                      </p:to>
                                    </p:set>
                                    <p:anim calcmode="lin" valueType="num">
                                      <p:cBhvr>
                                        <p:cTn id="15" dur="1000" fill="hold"/>
                                        <p:tgtEl>
                                          <p:spTgt spid="19474"/>
                                        </p:tgtEl>
                                        <p:attrNameLst>
                                          <p:attrName>ppt_w</p:attrName>
                                        </p:attrNameLst>
                                      </p:cBhvr>
                                      <p:tavLst>
                                        <p:tav tm="0">
                                          <p:val>
                                            <p:fltVal val="0"/>
                                          </p:val>
                                        </p:tav>
                                        <p:tav tm="100000">
                                          <p:val>
                                            <p:strVal val="#ppt_w"/>
                                          </p:val>
                                        </p:tav>
                                      </p:tavLst>
                                    </p:anim>
                                    <p:anim calcmode="lin" valueType="num">
                                      <p:cBhvr>
                                        <p:cTn id="16" dur="1000" fill="hold"/>
                                        <p:tgtEl>
                                          <p:spTgt spid="19474"/>
                                        </p:tgtEl>
                                        <p:attrNameLst>
                                          <p:attrName>ppt_h</p:attrName>
                                        </p:attrNameLst>
                                      </p:cBhvr>
                                      <p:tavLst>
                                        <p:tav tm="0">
                                          <p:val>
                                            <p:fltVal val="0"/>
                                          </p:val>
                                        </p:tav>
                                        <p:tav tm="100000">
                                          <p:val>
                                            <p:strVal val="#ppt_h"/>
                                          </p:val>
                                        </p:tav>
                                      </p:tavLst>
                                    </p:anim>
                                    <p:anim calcmode="lin" valueType="num">
                                      <p:cBhvr>
                                        <p:cTn id="17" dur="1000" fill="hold"/>
                                        <p:tgtEl>
                                          <p:spTgt spid="1947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947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9472"/>
                                        </p:tgtEl>
                                        <p:attrNameLst>
                                          <p:attrName>style.visibility</p:attrName>
                                        </p:attrNameLst>
                                      </p:cBhvr>
                                      <p:to>
                                        <p:strVal val="visible"/>
                                      </p:to>
                                    </p:set>
                                    <p:anim calcmode="lin" valueType="num">
                                      <p:cBhvr>
                                        <p:cTn id="23" dur="1000" fill="hold"/>
                                        <p:tgtEl>
                                          <p:spTgt spid="19472"/>
                                        </p:tgtEl>
                                        <p:attrNameLst>
                                          <p:attrName>ppt_w</p:attrName>
                                        </p:attrNameLst>
                                      </p:cBhvr>
                                      <p:tavLst>
                                        <p:tav tm="0">
                                          <p:val>
                                            <p:fltVal val="0"/>
                                          </p:val>
                                        </p:tav>
                                        <p:tav tm="100000">
                                          <p:val>
                                            <p:strVal val="#ppt_w"/>
                                          </p:val>
                                        </p:tav>
                                      </p:tavLst>
                                    </p:anim>
                                    <p:anim calcmode="lin" valueType="num">
                                      <p:cBhvr>
                                        <p:cTn id="24" dur="1000" fill="hold"/>
                                        <p:tgtEl>
                                          <p:spTgt spid="19472"/>
                                        </p:tgtEl>
                                        <p:attrNameLst>
                                          <p:attrName>ppt_h</p:attrName>
                                        </p:attrNameLst>
                                      </p:cBhvr>
                                      <p:tavLst>
                                        <p:tav tm="0">
                                          <p:val>
                                            <p:fltVal val="0"/>
                                          </p:val>
                                        </p:tav>
                                        <p:tav tm="100000">
                                          <p:val>
                                            <p:strVal val="#ppt_h"/>
                                          </p:val>
                                        </p:tav>
                                      </p:tavLst>
                                    </p:anim>
                                    <p:anim calcmode="lin" valueType="num">
                                      <p:cBhvr>
                                        <p:cTn id="25" dur="1000" fill="hold"/>
                                        <p:tgtEl>
                                          <p:spTgt spid="1947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947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9473"/>
                                        </p:tgtEl>
                                        <p:attrNameLst>
                                          <p:attrName>style.visibility</p:attrName>
                                        </p:attrNameLst>
                                      </p:cBhvr>
                                      <p:to>
                                        <p:strVal val="visible"/>
                                      </p:to>
                                    </p:set>
                                    <p:anim calcmode="lin" valueType="num">
                                      <p:cBhvr>
                                        <p:cTn id="31" dur="1000" fill="hold"/>
                                        <p:tgtEl>
                                          <p:spTgt spid="19473"/>
                                        </p:tgtEl>
                                        <p:attrNameLst>
                                          <p:attrName>ppt_w</p:attrName>
                                        </p:attrNameLst>
                                      </p:cBhvr>
                                      <p:tavLst>
                                        <p:tav tm="0">
                                          <p:val>
                                            <p:fltVal val="0"/>
                                          </p:val>
                                        </p:tav>
                                        <p:tav tm="100000">
                                          <p:val>
                                            <p:strVal val="#ppt_w"/>
                                          </p:val>
                                        </p:tav>
                                      </p:tavLst>
                                    </p:anim>
                                    <p:anim calcmode="lin" valueType="num">
                                      <p:cBhvr>
                                        <p:cTn id="32" dur="1000" fill="hold"/>
                                        <p:tgtEl>
                                          <p:spTgt spid="19473"/>
                                        </p:tgtEl>
                                        <p:attrNameLst>
                                          <p:attrName>ppt_h</p:attrName>
                                        </p:attrNameLst>
                                      </p:cBhvr>
                                      <p:tavLst>
                                        <p:tav tm="0">
                                          <p:val>
                                            <p:fltVal val="0"/>
                                          </p:val>
                                        </p:tav>
                                        <p:tav tm="100000">
                                          <p:val>
                                            <p:strVal val="#ppt_h"/>
                                          </p:val>
                                        </p:tav>
                                      </p:tavLst>
                                    </p:anim>
                                    <p:anim calcmode="lin" valueType="num">
                                      <p:cBhvr>
                                        <p:cTn id="33" dur="1000" fill="hold"/>
                                        <p:tgtEl>
                                          <p:spTgt spid="19473"/>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947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19471"/>
                                        </p:tgtEl>
                                        <p:attrNameLst>
                                          <p:attrName>style.visibility</p:attrName>
                                        </p:attrNameLst>
                                      </p:cBhvr>
                                      <p:to>
                                        <p:strVal val="visible"/>
                                      </p:to>
                                    </p:set>
                                    <p:anim calcmode="lin" valueType="num">
                                      <p:cBhvr>
                                        <p:cTn id="39" dur="1000" fill="hold"/>
                                        <p:tgtEl>
                                          <p:spTgt spid="19471"/>
                                        </p:tgtEl>
                                        <p:attrNameLst>
                                          <p:attrName>ppt_w</p:attrName>
                                        </p:attrNameLst>
                                      </p:cBhvr>
                                      <p:tavLst>
                                        <p:tav tm="0">
                                          <p:val>
                                            <p:fltVal val="0"/>
                                          </p:val>
                                        </p:tav>
                                        <p:tav tm="100000">
                                          <p:val>
                                            <p:strVal val="#ppt_w"/>
                                          </p:val>
                                        </p:tav>
                                      </p:tavLst>
                                    </p:anim>
                                    <p:anim calcmode="lin" valueType="num">
                                      <p:cBhvr>
                                        <p:cTn id="40" dur="1000" fill="hold"/>
                                        <p:tgtEl>
                                          <p:spTgt spid="19471"/>
                                        </p:tgtEl>
                                        <p:attrNameLst>
                                          <p:attrName>ppt_h</p:attrName>
                                        </p:attrNameLst>
                                      </p:cBhvr>
                                      <p:tavLst>
                                        <p:tav tm="0">
                                          <p:val>
                                            <p:fltVal val="0"/>
                                          </p:val>
                                        </p:tav>
                                        <p:tav tm="100000">
                                          <p:val>
                                            <p:strVal val="#ppt_h"/>
                                          </p:val>
                                        </p:tav>
                                      </p:tavLst>
                                    </p:anim>
                                    <p:anim calcmode="lin" valueType="num">
                                      <p:cBhvr>
                                        <p:cTn id="41" dur="1000" fill="hold"/>
                                        <p:tgtEl>
                                          <p:spTgt spid="19471"/>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947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0" grpId="0" animBg="1" autoUpdateAnimBg="0"/>
      <p:bldP spid="19471" grpId="0" animBg="1" autoUpdateAnimBg="0"/>
      <p:bldP spid="19472" grpId="0" animBg="1" autoUpdateAnimBg="0"/>
      <p:bldP spid="19473" grpId="0" animBg="1" autoUpdateAnimBg="0"/>
      <p:bldP spid="19474"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6" name="Picture 1" descr="MC90005405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9689" y="1066800"/>
            <a:ext cx="1123950" cy="1782264"/>
          </a:xfrm>
          <a:prstGeom prst="rect">
            <a:avLst/>
          </a:prstGeom>
          <a:noFill/>
          <a:extLst>
            <a:ext uri="{909E8E84-426E-40DD-AFC4-6F175D3DCCD1}">
              <a14:hiddenFill xmlns:a14="http://schemas.microsoft.com/office/drawing/2010/main">
                <a:solidFill>
                  <a:srgbClr val="FFFFFF"/>
                </a:solidFill>
              </a14:hiddenFill>
            </a:ext>
          </a:extLst>
        </p:spPr>
      </p:pic>
      <p:pic>
        <p:nvPicPr>
          <p:cNvPr id="163844" name="Picture 3" descr="MP90040694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066800"/>
            <a:ext cx="1219200" cy="1818807"/>
          </a:xfrm>
          <a:prstGeom prst="rect">
            <a:avLst/>
          </a:prstGeom>
          <a:noFill/>
          <a:extLst>
            <a:ext uri="{909E8E84-426E-40DD-AFC4-6F175D3DCCD1}">
              <a14:hiddenFill xmlns:a14="http://schemas.microsoft.com/office/drawing/2010/main">
                <a:solidFill>
                  <a:srgbClr val="FFFFFF"/>
                </a:solidFill>
              </a14:hiddenFill>
            </a:ext>
          </a:extLst>
        </p:spPr>
      </p:pic>
      <p:pic>
        <p:nvPicPr>
          <p:cNvPr id="163843" name="Picture 8" descr="MC90035163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400" y="3510787"/>
            <a:ext cx="1117958" cy="2084328"/>
          </a:xfrm>
          <a:prstGeom prst="rect">
            <a:avLst/>
          </a:prstGeom>
          <a:noFill/>
          <a:extLst>
            <a:ext uri="{909E8E84-426E-40DD-AFC4-6F175D3DCCD1}">
              <a14:hiddenFill xmlns:a14="http://schemas.microsoft.com/office/drawing/2010/main">
                <a:solidFill>
                  <a:srgbClr val="FFFFFF"/>
                </a:solidFill>
              </a14:hiddenFill>
            </a:ext>
          </a:extLst>
        </p:spPr>
      </p:pic>
      <p:pic>
        <p:nvPicPr>
          <p:cNvPr id="163842" name="Picture 9" descr="MC90033005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0400" y="3867151"/>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63841" name="Picture 6" descr="MC9004348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3981095"/>
            <a:ext cx="1295401" cy="12954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7"/>
          <p:cNvSpPr>
            <a:spLocks noChangeArrowheads="1"/>
          </p:cNvSpPr>
          <p:nvPr/>
        </p:nvSpPr>
        <p:spPr bwMode="auto">
          <a:xfrm>
            <a:off x="177275" y="14375"/>
            <a:ext cx="809228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b="0" dirty="0">
                <a:solidFill>
                  <a:srgbClr val="FF0000"/>
                </a:solidFill>
                <a:latin typeface="Comic Sans MS" pitchFamily="66" charset="0"/>
                <a:ea typeface="Times New Roman" pitchFamily="18" charset="0"/>
              </a:rPr>
              <a:t>Do Now:</a:t>
            </a:r>
          </a:p>
          <a:p>
            <a:pPr marL="0" marR="0" lvl="0" indent="0" algn="l" defTabSz="914400" rtl="0" eaLnBrk="1" fontAlgn="base" latinLnBrk="0" hangingPunct="1">
              <a:lnSpc>
                <a:spcPct val="100000"/>
              </a:lnSpc>
              <a:spcBef>
                <a:spcPct val="0"/>
              </a:spcBef>
              <a:spcAft>
                <a:spcPct val="0"/>
              </a:spcAft>
              <a:buClrTx/>
              <a:buSzTx/>
              <a:buFontTx/>
              <a:buNone/>
              <a:tabLst/>
            </a:pPr>
            <a:r>
              <a:rPr lang="en-US" altLang="en-US" sz="2400" dirty="0">
                <a:ea typeface="Times New Roman" pitchFamily="18" charset="0"/>
              </a:rPr>
              <a:t>Determine which pictures are </a:t>
            </a:r>
            <a:r>
              <a:rPr kumimoji="0" lang="en-US" altLang="en-US" sz="2400" b="0" i="0" u="none" strike="noStrike" cap="none" normalizeH="0" baseline="0" dirty="0">
                <a:ln>
                  <a:noFill/>
                </a:ln>
                <a:solidFill>
                  <a:schemeClr val="tx1"/>
                </a:solidFill>
                <a:effectLst/>
                <a:latin typeface="Comic Sans MS" pitchFamily="66" charset="0"/>
                <a:ea typeface="Times New Roman" pitchFamily="18" charset="0"/>
              </a:rPr>
              <a:t>for Potential energy and </a:t>
            </a:r>
          </a:p>
          <a:p>
            <a:pPr marL="0" marR="0" lvl="0" indent="0" algn="l" defTabSz="914400" rtl="0" eaLnBrk="1" fontAlgn="base" latinLnBrk="0" hangingPunct="1">
              <a:lnSpc>
                <a:spcPct val="100000"/>
              </a:lnSpc>
              <a:spcBef>
                <a:spcPct val="0"/>
              </a:spcBef>
              <a:spcAft>
                <a:spcPct val="0"/>
              </a:spcAft>
              <a:buClrTx/>
              <a:buSzTx/>
              <a:buFontTx/>
              <a:buNone/>
              <a:tabLst/>
            </a:pPr>
            <a:r>
              <a:rPr lang="en-US" altLang="en-US" sz="2400" dirty="0">
                <a:ea typeface="Times New Roman" pitchFamily="18" charset="0"/>
              </a:rPr>
              <a:t>w</a:t>
            </a:r>
            <a:r>
              <a:rPr kumimoji="0" lang="en-US" altLang="en-US" sz="2400" b="0" i="0" u="none" strike="noStrike" cap="none" normalizeH="0" baseline="0" dirty="0">
                <a:ln>
                  <a:noFill/>
                </a:ln>
                <a:solidFill>
                  <a:schemeClr val="tx1"/>
                </a:solidFill>
                <a:effectLst/>
                <a:latin typeface="Comic Sans MS" pitchFamily="66" charset="0"/>
                <a:ea typeface="Times New Roman" pitchFamily="18" charset="0"/>
              </a:rPr>
              <a:t>hich pictures are for </a:t>
            </a:r>
            <a:r>
              <a:rPr lang="en-US" altLang="en-US" sz="2400" dirty="0">
                <a:ea typeface="Times New Roman" pitchFamily="18" charset="0"/>
              </a:rPr>
              <a:t>K</a:t>
            </a:r>
            <a:r>
              <a:rPr kumimoji="0" lang="en-US" altLang="en-US" sz="2400" b="0" i="0" u="none" strike="noStrike" cap="none" normalizeH="0" baseline="0" dirty="0">
                <a:ln>
                  <a:noFill/>
                </a:ln>
                <a:solidFill>
                  <a:schemeClr val="tx1"/>
                </a:solidFill>
                <a:effectLst/>
                <a:latin typeface="Comic Sans MS" pitchFamily="66" charset="0"/>
                <a:ea typeface="Times New Roman" pitchFamily="18" charset="0"/>
              </a:rPr>
              <a:t>inetic energy:</a:t>
            </a:r>
            <a:endParaRPr kumimoji="0" lang="en-US" altLang="en-US" sz="3600" b="0" i="0" u="none" strike="noStrike" cap="none" normalizeH="0" baseline="0" dirty="0">
              <a:ln>
                <a:noFill/>
              </a:ln>
              <a:solidFill>
                <a:schemeClr val="tx1"/>
              </a:solidFill>
              <a:effectLst/>
              <a:latin typeface="Arial" pitchFamily="34" charset="0"/>
            </a:endParaRPr>
          </a:p>
        </p:txBody>
      </p:sp>
      <p:sp>
        <p:nvSpPr>
          <p:cNvPr id="3" name="Rectangle 8"/>
          <p:cNvSpPr>
            <a:spLocks noChangeArrowheads="1"/>
          </p:cNvSpPr>
          <p:nvPr/>
        </p:nvSpPr>
        <p:spPr bwMode="auto">
          <a:xfrm>
            <a:off x="0" y="1514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Comic Sans MS" pitchFamily="66"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omic Sans MS" pitchFamily="66" charset="0"/>
                <a:ea typeface="Times New Roman" pitchFamily="18" charset="0"/>
                <a:cs typeface="Times New Roman" pitchFamily="18" charset="0"/>
              </a:rPr>
              <a:t>      </a:t>
            </a:r>
            <a:endParaRPr kumimoji="0" lang="en-US" altLang="en-US" sz="1800" b="0" i="0" u="none" strike="noStrike" cap="none" normalizeH="0" baseline="0">
              <a:ln>
                <a:noFill/>
              </a:ln>
              <a:solidFill>
                <a:schemeClr val="tx1"/>
              </a:solidFill>
              <a:effectLst/>
              <a:latin typeface="Arial" pitchFamily="34" charset="0"/>
            </a:endParaRPr>
          </a:p>
        </p:txBody>
      </p:sp>
      <p:sp>
        <p:nvSpPr>
          <p:cNvPr id="4" name="Rectangle 9"/>
          <p:cNvSpPr>
            <a:spLocks noChangeArrowheads="1"/>
          </p:cNvSpPr>
          <p:nvPr/>
        </p:nvSpPr>
        <p:spPr bwMode="auto">
          <a:xfrm>
            <a:off x="0" y="2314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omic Sans MS" pitchFamily="66" charset="0"/>
                <a:ea typeface="Times New Roman" pitchFamily="18" charset="0"/>
                <a:cs typeface="Times New Roman" pitchFamily="18" charset="0"/>
              </a:rPr>
              <a:t>       </a:t>
            </a:r>
            <a:endParaRPr kumimoji="0" lang="en-US" altLang="en-US" sz="1800" b="0" i="0" u="none" strike="noStrike" cap="none" normalizeH="0" baseline="0">
              <a:ln>
                <a:noFill/>
              </a:ln>
              <a:solidFill>
                <a:schemeClr val="tx1"/>
              </a:solidFill>
              <a:effectLst/>
              <a:latin typeface="Arial" pitchFamily="34" charset="0"/>
            </a:endParaRPr>
          </a:p>
        </p:txBody>
      </p:sp>
      <p:sp>
        <p:nvSpPr>
          <p:cNvPr id="6" name="Rectangle 11"/>
          <p:cNvSpPr>
            <a:spLocks noChangeArrowheads="1"/>
          </p:cNvSpPr>
          <p:nvPr/>
        </p:nvSpPr>
        <p:spPr bwMode="auto">
          <a:xfrm>
            <a:off x="0" y="5867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Arial" pitchFamily="34" charset="0"/>
              </a:rPr>
              <a:t> </a:t>
            </a:r>
            <a:endParaRPr kumimoji="0" lang="en-US" altLang="en-US" sz="1800" b="0" i="0" u="none" strike="noStrike" cap="none" normalizeH="0" baseline="0">
              <a:ln>
                <a:noFill/>
              </a:ln>
              <a:solidFill>
                <a:schemeClr val="tx1"/>
              </a:solidFill>
              <a:effectLst/>
              <a:latin typeface="Arial" pitchFamily="34" charset="0"/>
            </a:endParaRPr>
          </a:p>
        </p:txBody>
      </p:sp>
      <p:sp>
        <p:nvSpPr>
          <p:cNvPr id="7" name="TextBox 6"/>
          <p:cNvSpPr txBox="1"/>
          <p:nvPr/>
        </p:nvSpPr>
        <p:spPr>
          <a:xfrm>
            <a:off x="457200" y="1066800"/>
            <a:ext cx="722489" cy="584775"/>
          </a:xfrm>
          <a:prstGeom prst="rect">
            <a:avLst/>
          </a:prstGeom>
          <a:noFill/>
        </p:spPr>
        <p:txBody>
          <a:bodyPr wrap="square" rtlCol="0">
            <a:spAutoFit/>
          </a:bodyPr>
          <a:lstStyle/>
          <a:p>
            <a:r>
              <a:rPr lang="en-US" dirty="0"/>
              <a:t>1.</a:t>
            </a:r>
          </a:p>
        </p:txBody>
      </p:sp>
      <p:sp>
        <p:nvSpPr>
          <p:cNvPr id="13" name="Rectangle 12"/>
          <p:cNvSpPr/>
          <p:nvPr/>
        </p:nvSpPr>
        <p:spPr>
          <a:xfrm>
            <a:off x="3913073" y="3394622"/>
            <a:ext cx="612668" cy="584775"/>
          </a:xfrm>
          <a:prstGeom prst="rect">
            <a:avLst/>
          </a:prstGeom>
        </p:spPr>
        <p:txBody>
          <a:bodyPr wrap="none">
            <a:spAutoFit/>
          </a:bodyPr>
          <a:lstStyle/>
          <a:p>
            <a:r>
              <a:rPr lang="en-US" dirty="0"/>
              <a:t>5.</a:t>
            </a:r>
          </a:p>
        </p:txBody>
      </p:sp>
      <p:sp>
        <p:nvSpPr>
          <p:cNvPr id="15" name="Rectangle 14"/>
          <p:cNvSpPr/>
          <p:nvPr/>
        </p:nvSpPr>
        <p:spPr>
          <a:xfrm>
            <a:off x="5969056" y="1219198"/>
            <a:ext cx="612668" cy="584775"/>
          </a:xfrm>
          <a:prstGeom prst="rect">
            <a:avLst/>
          </a:prstGeom>
        </p:spPr>
        <p:txBody>
          <a:bodyPr wrap="none">
            <a:spAutoFit/>
          </a:bodyPr>
          <a:lstStyle/>
          <a:p>
            <a:r>
              <a:rPr lang="en-US" dirty="0"/>
              <a:t>3.</a:t>
            </a:r>
          </a:p>
        </p:txBody>
      </p:sp>
      <p:sp>
        <p:nvSpPr>
          <p:cNvPr id="16" name="Rectangle 15"/>
          <p:cNvSpPr/>
          <p:nvPr/>
        </p:nvSpPr>
        <p:spPr>
          <a:xfrm>
            <a:off x="3124200" y="1219199"/>
            <a:ext cx="612668" cy="584775"/>
          </a:xfrm>
          <a:prstGeom prst="rect">
            <a:avLst/>
          </a:prstGeom>
        </p:spPr>
        <p:txBody>
          <a:bodyPr wrap="none">
            <a:spAutoFit/>
          </a:bodyPr>
          <a:lstStyle/>
          <a:p>
            <a:r>
              <a:rPr lang="en-US" dirty="0"/>
              <a:t>2.</a:t>
            </a:r>
          </a:p>
        </p:txBody>
      </p:sp>
      <p:sp>
        <p:nvSpPr>
          <p:cNvPr id="17" name="Rectangle 16"/>
          <p:cNvSpPr/>
          <p:nvPr/>
        </p:nvSpPr>
        <p:spPr>
          <a:xfrm>
            <a:off x="678744" y="3510787"/>
            <a:ext cx="612668" cy="584775"/>
          </a:xfrm>
          <a:prstGeom prst="rect">
            <a:avLst/>
          </a:prstGeom>
        </p:spPr>
        <p:txBody>
          <a:bodyPr wrap="none">
            <a:spAutoFit/>
          </a:bodyPr>
          <a:lstStyle/>
          <a:p>
            <a:r>
              <a:rPr lang="en-US" dirty="0">
                <a:solidFill>
                  <a:prstClr val="black"/>
                </a:solidFill>
              </a:rPr>
              <a:t>4.</a:t>
            </a:r>
            <a:endParaRPr lang="en-US" dirty="0"/>
          </a:p>
        </p:txBody>
      </p:sp>
      <p:sp>
        <p:nvSpPr>
          <p:cNvPr id="18" name="Rectangle 17"/>
          <p:cNvSpPr/>
          <p:nvPr/>
        </p:nvSpPr>
        <p:spPr>
          <a:xfrm>
            <a:off x="6246866" y="3510786"/>
            <a:ext cx="612668" cy="584775"/>
          </a:xfrm>
          <a:prstGeom prst="rect">
            <a:avLst/>
          </a:prstGeom>
        </p:spPr>
        <p:txBody>
          <a:bodyPr wrap="none">
            <a:spAutoFit/>
          </a:bodyPr>
          <a:lstStyle/>
          <a:p>
            <a:r>
              <a:rPr lang="en-US" dirty="0"/>
              <a:t>6.</a:t>
            </a:r>
          </a:p>
        </p:txBody>
      </p:sp>
      <p:pic>
        <p:nvPicPr>
          <p:cNvPr id="163863" name="Picture 23" descr="C:\Temporary Internet Files\susanlevin\Content.IE5\0A3DW7XA\PhysicsClassroomSnip[1].PNG"/>
          <p:cNvPicPr>
            <a:picLocks noChangeAspect="1" noChangeArrowheads="1"/>
          </p:cNvPicPr>
          <p:nvPr/>
        </p:nvPicPr>
        <p:blipFill rotWithShape="1">
          <a:blip r:embed="rId7">
            <a:extLst>
              <a:ext uri="{28A0092B-C50C-407E-A947-70E740481C1C}">
                <a14:useLocalDpi xmlns:a14="http://schemas.microsoft.com/office/drawing/2010/main" val="0"/>
              </a:ext>
            </a:extLst>
          </a:blip>
          <a:srcRect l="11819" t="10764" r="17188" b="33042"/>
          <a:stretch/>
        </p:blipFill>
        <p:spPr bwMode="auto">
          <a:xfrm>
            <a:off x="3736869" y="1359186"/>
            <a:ext cx="2178422" cy="1841213"/>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4">
            <a:extLst>
              <a:ext uri="{FF2B5EF4-FFF2-40B4-BE49-F238E27FC236}">
                <a16:creationId xmlns:a16="http://schemas.microsoft.com/office/drawing/2014/main" id="{96021045-C07C-4053-9726-AE96C83F75D1}"/>
              </a:ext>
            </a:extLst>
          </p:cNvPr>
          <p:cNvSpPr txBox="1">
            <a:spLocks noChangeArrowheads="1"/>
          </p:cNvSpPr>
          <p:nvPr/>
        </p:nvSpPr>
        <p:spPr bwMode="auto">
          <a:xfrm>
            <a:off x="1543812" y="2984503"/>
            <a:ext cx="395703" cy="461665"/>
          </a:xfrm>
          <a:prstGeom prst="rect">
            <a:avLst/>
          </a:prstGeom>
          <a:solidFill>
            <a:schemeClr val="accent2"/>
          </a:solidFill>
          <a:ln w="9525">
            <a:noFill/>
            <a:miter lim="800000"/>
            <a:headEnd/>
            <a:tailEnd/>
          </a:ln>
          <a:effectLst/>
        </p:spPr>
        <p:txBody>
          <a:bodyPr wrap="square">
            <a:spAutoFit/>
          </a:bodyPr>
          <a:lstStyle/>
          <a:p>
            <a:r>
              <a:rPr lang="en-US" sz="2400" dirty="0"/>
              <a:t>K</a:t>
            </a:r>
          </a:p>
        </p:txBody>
      </p:sp>
      <p:sp>
        <p:nvSpPr>
          <p:cNvPr id="21" name="Text Box 14">
            <a:extLst>
              <a:ext uri="{FF2B5EF4-FFF2-40B4-BE49-F238E27FC236}">
                <a16:creationId xmlns:a16="http://schemas.microsoft.com/office/drawing/2014/main" id="{AC154820-2F83-4141-88D3-394A3B977113}"/>
              </a:ext>
            </a:extLst>
          </p:cNvPr>
          <p:cNvSpPr txBox="1">
            <a:spLocks noChangeArrowheads="1"/>
          </p:cNvSpPr>
          <p:nvPr/>
        </p:nvSpPr>
        <p:spPr bwMode="auto">
          <a:xfrm>
            <a:off x="7003048" y="2925069"/>
            <a:ext cx="395703" cy="461665"/>
          </a:xfrm>
          <a:prstGeom prst="rect">
            <a:avLst/>
          </a:prstGeom>
          <a:solidFill>
            <a:schemeClr val="accent2"/>
          </a:solidFill>
          <a:ln w="9525">
            <a:noFill/>
            <a:miter lim="800000"/>
            <a:headEnd/>
            <a:tailEnd/>
          </a:ln>
          <a:effectLst/>
        </p:spPr>
        <p:txBody>
          <a:bodyPr wrap="square">
            <a:spAutoFit/>
          </a:bodyPr>
          <a:lstStyle/>
          <a:p>
            <a:r>
              <a:rPr lang="en-US" sz="2400" dirty="0"/>
              <a:t>K</a:t>
            </a:r>
          </a:p>
        </p:txBody>
      </p:sp>
      <p:sp>
        <p:nvSpPr>
          <p:cNvPr id="22" name="Text Box 14">
            <a:extLst>
              <a:ext uri="{FF2B5EF4-FFF2-40B4-BE49-F238E27FC236}">
                <a16:creationId xmlns:a16="http://schemas.microsoft.com/office/drawing/2014/main" id="{8881B9F0-DD4E-49EC-AF78-0F04F9BC7D0B}"/>
              </a:ext>
            </a:extLst>
          </p:cNvPr>
          <p:cNvSpPr txBox="1">
            <a:spLocks noChangeArrowheads="1"/>
          </p:cNvSpPr>
          <p:nvPr/>
        </p:nvSpPr>
        <p:spPr bwMode="auto">
          <a:xfrm>
            <a:off x="4572000" y="5312913"/>
            <a:ext cx="395703" cy="461665"/>
          </a:xfrm>
          <a:prstGeom prst="rect">
            <a:avLst/>
          </a:prstGeom>
          <a:solidFill>
            <a:schemeClr val="accent2"/>
          </a:solidFill>
          <a:ln w="9525">
            <a:noFill/>
            <a:miter lim="800000"/>
            <a:headEnd/>
            <a:tailEnd/>
          </a:ln>
          <a:effectLst/>
        </p:spPr>
        <p:txBody>
          <a:bodyPr wrap="square">
            <a:spAutoFit/>
          </a:bodyPr>
          <a:lstStyle/>
          <a:p>
            <a:r>
              <a:rPr lang="en-US" sz="2400" dirty="0"/>
              <a:t>K</a:t>
            </a:r>
          </a:p>
        </p:txBody>
      </p:sp>
      <p:sp>
        <p:nvSpPr>
          <p:cNvPr id="23" name="Text Box 18">
            <a:extLst>
              <a:ext uri="{FF2B5EF4-FFF2-40B4-BE49-F238E27FC236}">
                <a16:creationId xmlns:a16="http://schemas.microsoft.com/office/drawing/2014/main" id="{9ADB0037-C04B-42B2-AA50-3B7A6061ADDD}"/>
              </a:ext>
            </a:extLst>
          </p:cNvPr>
          <p:cNvSpPr txBox="1">
            <a:spLocks noChangeArrowheads="1"/>
          </p:cNvSpPr>
          <p:nvPr/>
        </p:nvSpPr>
        <p:spPr bwMode="auto">
          <a:xfrm>
            <a:off x="2303639" y="5260084"/>
            <a:ext cx="344966" cy="461665"/>
          </a:xfrm>
          <a:prstGeom prst="rect">
            <a:avLst/>
          </a:prstGeom>
          <a:solidFill>
            <a:srgbClr val="C100B2"/>
          </a:solidFill>
          <a:ln w="9525">
            <a:noFill/>
            <a:miter lim="800000"/>
            <a:headEnd/>
            <a:tailEnd/>
          </a:ln>
          <a:effectLst/>
        </p:spPr>
        <p:txBody>
          <a:bodyPr wrap="none">
            <a:spAutoFit/>
          </a:bodyPr>
          <a:lstStyle/>
          <a:p>
            <a:r>
              <a:rPr lang="en-US" sz="2400" dirty="0">
                <a:solidFill>
                  <a:srgbClr val="000F0C"/>
                </a:solidFill>
              </a:rPr>
              <a:t>P</a:t>
            </a:r>
          </a:p>
        </p:txBody>
      </p:sp>
      <p:sp>
        <p:nvSpPr>
          <p:cNvPr id="24" name="Text Box 18">
            <a:extLst>
              <a:ext uri="{FF2B5EF4-FFF2-40B4-BE49-F238E27FC236}">
                <a16:creationId xmlns:a16="http://schemas.microsoft.com/office/drawing/2014/main" id="{7E14ACC2-0364-4674-A982-8A630A763F32}"/>
              </a:ext>
            </a:extLst>
          </p:cNvPr>
          <p:cNvSpPr txBox="1">
            <a:spLocks noChangeArrowheads="1"/>
          </p:cNvSpPr>
          <p:nvPr/>
        </p:nvSpPr>
        <p:spPr bwMode="auto">
          <a:xfrm>
            <a:off x="6978791" y="5285140"/>
            <a:ext cx="344966" cy="461665"/>
          </a:xfrm>
          <a:prstGeom prst="rect">
            <a:avLst/>
          </a:prstGeom>
          <a:solidFill>
            <a:srgbClr val="C100B2"/>
          </a:solidFill>
          <a:ln w="9525">
            <a:noFill/>
            <a:miter lim="800000"/>
            <a:headEnd/>
            <a:tailEnd/>
          </a:ln>
          <a:effectLst/>
        </p:spPr>
        <p:txBody>
          <a:bodyPr wrap="none">
            <a:spAutoFit/>
          </a:bodyPr>
          <a:lstStyle/>
          <a:p>
            <a:r>
              <a:rPr lang="en-US" sz="2400" dirty="0">
                <a:solidFill>
                  <a:srgbClr val="000F0C"/>
                </a:solidFill>
              </a:rPr>
              <a:t>P</a:t>
            </a:r>
          </a:p>
        </p:txBody>
      </p:sp>
      <p:sp>
        <p:nvSpPr>
          <p:cNvPr id="25" name="Text Box 18">
            <a:extLst>
              <a:ext uri="{FF2B5EF4-FFF2-40B4-BE49-F238E27FC236}">
                <a16:creationId xmlns:a16="http://schemas.microsoft.com/office/drawing/2014/main" id="{B9541A36-E616-461A-95C1-C40B599A4201}"/>
              </a:ext>
            </a:extLst>
          </p:cNvPr>
          <p:cNvSpPr txBox="1">
            <a:spLocks noChangeArrowheads="1"/>
          </p:cNvSpPr>
          <p:nvPr/>
        </p:nvSpPr>
        <p:spPr bwMode="auto">
          <a:xfrm>
            <a:off x="4717221" y="3241851"/>
            <a:ext cx="344966" cy="461665"/>
          </a:xfrm>
          <a:prstGeom prst="rect">
            <a:avLst/>
          </a:prstGeom>
          <a:solidFill>
            <a:srgbClr val="C100B2"/>
          </a:solidFill>
          <a:ln w="9525">
            <a:noFill/>
            <a:miter lim="800000"/>
            <a:headEnd/>
            <a:tailEnd/>
          </a:ln>
          <a:effectLst/>
        </p:spPr>
        <p:txBody>
          <a:bodyPr wrap="none">
            <a:spAutoFit/>
          </a:bodyPr>
          <a:lstStyle/>
          <a:p>
            <a:r>
              <a:rPr lang="en-US" sz="2400" dirty="0">
                <a:solidFill>
                  <a:srgbClr val="000F0C"/>
                </a:solidFill>
              </a:rPr>
              <a:t>P</a:t>
            </a:r>
          </a:p>
        </p:txBody>
      </p:sp>
    </p:spTree>
    <p:extLst>
      <p:ext uri="{BB962C8B-B14F-4D97-AF65-F5344CB8AC3E}">
        <p14:creationId xmlns:p14="http://schemas.microsoft.com/office/powerpoint/2010/main" val="88587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000" fill="hold"/>
                                        <p:tgtEl>
                                          <p:spTgt spid="21"/>
                                        </p:tgtEl>
                                        <p:attrNameLst>
                                          <p:attrName>ppt_w</p:attrName>
                                        </p:attrNameLst>
                                      </p:cBhvr>
                                      <p:tavLst>
                                        <p:tav tm="0">
                                          <p:val>
                                            <p:fltVal val="0"/>
                                          </p:val>
                                        </p:tav>
                                        <p:tav tm="100000">
                                          <p:val>
                                            <p:strVal val="#ppt_w"/>
                                          </p:val>
                                        </p:tav>
                                      </p:tavLst>
                                    </p:anim>
                                    <p:anim calcmode="lin" valueType="num">
                                      <p:cBhvr>
                                        <p:cTn id="16" dur="1000" fill="hold"/>
                                        <p:tgtEl>
                                          <p:spTgt spid="21"/>
                                        </p:tgtEl>
                                        <p:attrNameLst>
                                          <p:attrName>ppt_h</p:attrName>
                                        </p:attrNameLst>
                                      </p:cBhvr>
                                      <p:tavLst>
                                        <p:tav tm="0">
                                          <p:val>
                                            <p:fltVal val="0"/>
                                          </p:val>
                                        </p:tav>
                                        <p:tav tm="100000">
                                          <p:val>
                                            <p:strVal val="#ppt_h"/>
                                          </p:val>
                                        </p:tav>
                                      </p:tavLst>
                                    </p:anim>
                                    <p:anim calcmode="lin" valueType="num">
                                      <p:cBhvr>
                                        <p:cTn id="17"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fltVal val="0"/>
                                          </p:val>
                                        </p:tav>
                                        <p:tav tm="100000">
                                          <p:val>
                                            <p:strVal val="#ppt_w"/>
                                          </p:val>
                                        </p:tav>
                                      </p:tavLst>
                                    </p:anim>
                                    <p:anim calcmode="lin" valueType="num">
                                      <p:cBhvr>
                                        <p:cTn id="24" dur="1000" fill="hold"/>
                                        <p:tgtEl>
                                          <p:spTgt spid="22"/>
                                        </p:tgtEl>
                                        <p:attrNameLst>
                                          <p:attrName>ppt_h</p:attrName>
                                        </p:attrNameLst>
                                      </p:cBhvr>
                                      <p:tavLst>
                                        <p:tav tm="0">
                                          <p:val>
                                            <p:fltVal val="0"/>
                                          </p:val>
                                        </p:tav>
                                        <p:tav tm="100000">
                                          <p:val>
                                            <p:strVal val="#ppt_h"/>
                                          </p:val>
                                        </p:tav>
                                      </p:tavLst>
                                    </p:anim>
                                    <p:anim calcmode="lin" valueType="num">
                                      <p:cBhvr>
                                        <p:cTn id="25"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 calcmode="lin" valueType="num">
                                      <p:cBhvr>
                                        <p:cTn id="41"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 calcmode="lin" valueType="num">
                                      <p:cBhvr>
                                        <p:cTn id="4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autoUpdateAnimBg="0"/>
      <p:bldP spid="21" grpId="0" animBg="1" autoUpdateAnimBg="0"/>
      <p:bldP spid="22" grpId="0" animBg="1" autoUpdateAnimBg="0"/>
      <p:bldP spid="23" grpId="0" animBg="1" autoUpdateAnimBg="0"/>
      <p:bldP spid="24" grpId="0" animBg="1" autoUpdateAnimBg="0"/>
      <p:bldP spid="25"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1295400" y="0"/>
            <a:ext cx="7269939" cy="584775"/>
          </a:xfrm>
          <a:prstGeom prst="rect">
            <a:avLst/>
          </a:prstGeom>
          <a:solidFill>
            <a:srgbClr val="000F0C"/>
          </a:solidFill>
          <a:ln w="9525">
            <a:noFill/>
            <a:miter lim="800000"/>
            <a:headEnd/>
            <a:tailEnd/>
          </a:ln>
          <a:effectLst/>
        </p:spPr>
        <p:txBody>
          <a:bodyPr wrap="none">
            <a:spAutoFit/>
          </a:bodyPr>
          <a:lstStyle/>
          <a:p>
            <a:r>
              <a:rPr lang="en-US" dirty="0">
                <a:solidFill>
                  <a:srgbClr val="FFFD0F"/>
                </a:solidFill>
              </a:rPr>
              <a:t>6 DIFFERENT FORMS OF ENERGY</a:t>
            </a:r>
            <a:endParaRPr lang="en-US" dirty="0"/>
          </a:p>
        </p:txBody>
      </p:sp>
      <p:sp>
        <p:nvSpPr>
          <p:cNvPr id="22531" name="Text Box 3"/>
          <p:cNvSpPr txBox="1">
            <a:spLocks noChangeArrowheads="1"/>
          </p:cNvSpPr>
          <p:nvPr/>
        </p:nvSpPr>
        <p:spPr bwMode="auto">
          <a:xfrm>
            <a:off x="304800" y="838200"/>
            <a:ext cx="8382000" cy="946150"/>
          </a:xfrm>
          <a:prstGeom prst="rect">
            <a:avLst/>
          </a:prstGeom>
          <a:noFill/>
          <a:ln w="9525">
            <a:noFill/>
            <a:miter lim="800000"/>
            <a:headEnd/>
            <a:tailEnd/>
          </a:ln>
          <a:effectLst/>
        </p:spPr>
        <p:txBody>
          <a:bodyPr>
            <a:spAutoFit/>
          </a:bodyPr>
          <a:lstStyle/>
          <a:p>
            <a:pPr algn="ctr"/>
            <a:r>
              <a:rPr lang="en-US" sz="2800" dirty="0">
                <a:solidFill>
                  <a:schemeClr val="folHlink"/>
                </a:solidFill>
              </a:rPr>
              <a:t>Both potential &amp; kinetic energy come in many forms.  Six of the most common ones are:</a:t>
            </a:r>
          </a:p>
        </p:txBody>
      </p:sp>
      <p:pic>
        <p:nvPicPr>
          <p:cNvPr id="22532" name="Picture 4"/>
          <p:cNvPicPr>
            <a:picLocks noChangeAspect="1" noChangeArrowheads="1"/>
          </p:cNvPicPr>
          <p:nvPr/>
        </p:nvPicPr>
        <p:blipFill>
          <a:blip r:embed="rId3" cstate="print"/>
          <a:srcRect t="13655" b="24893"/>
          <a:stretch>
            <a:fillRect/>
          </a:stretch>
        </p:blipFill>
        <p:spPr bwMode="auto">
          <a:xfrm>
            <a:off x="5715000" y="2514600"/>
            <a:ext cx="990600" cy="685800"/>
          </a:xfrm>
          <a:prstGeom prst="rect">
            <a:avLst/>
          </a:prstGeom>
          <a:noFill/>
        </p:spPr>
      </p:pic>
      <p:pic>
        <p:nvPicPr>
          <p:cNvPr id="22533" name="Picture 5"/>
          <p:cNvPicPr>
            <a:picLocks noChangeAspect="1" noChangeArrowheads="1"/>
          </p:cNvPicPr>
          <p:nvPr/>
        </p:nvPicPr>
        <p:blipFill>
          <a:blip r:embed="rId4" cstate="print"/>
          <a:srcRect/>
          <a:stretch>
            <a:fillRect/>
          </a:stretch>
        </p:blipFill>
        <p:spPr bwMode="auto">
          <a:xfrm>
            <a:off x="6934200" y="2514600"/>
            <a:ext cx="1143000" cy="669925"/>
          </a:xfrm>
          <a:prstGeom prst="rect">
            <a:avLst/>
          </a:prstGeom>
          <a:noFill/>
        </p:spPr>
      </p:pic>
      <p:pic>
        <p:nvPicPr>
          <p:cNvPr id="22534" name="Picture 6"/>
          <p:cNvPicPr>
            <a:picLocks noChangeAspect="1" noChangeArrowheads="1"/>
          </p:cNvPicPr>
          <p:nvPr/>
        </p:nvPicPr>
        <p:blipFill>
          <a:blip r:embed="rId5" cstate="print"/>
          <a:srcRect b="6250"/>
          <a:stretch>
            <a:fillRect/>
          </a:stretch>
        </p:blipFill>
        <p:spPr bwMode="auto">
          <a:xfrm>
            <a:off x="8229600" y="2514600"/>
            <a:ext cx="914400" cy="703263"/>
          </a:xfrm>
          <a:prstGeom prst="rect">
            <a:avLst/>
          </a:prstGeom>
          <a:noFill/>
        </p:spPr>
      </p:pic>
      <p:pic>
        <p:nvPicPr>
          <p:cNvPr id="22536" name="Picture 8"/>
          <p:cNvPicPr>
            <a:picLocks noChangeAspect="1" noChangeArrowheads="1"/>
          </p:cNvPicPr>
          <p:nvPr/>
        </p:nvPicPr>
        <p:blipFill>
          <a:blip r:embed="rId6" cstate="print"/>
          <a:srcRect/>
          <a:stretch>
            <a:fillRect/>
          </a:stretch>
        </p:blipFill>
        <p:spPr bwMode="auto">
          <a:xfrm>
            <a:off x="8308975" y="3886200"/>
            <a:ext cx="835025" cy="914400"/>
          </a:xfrm>
          <a:prstGeom prst="rect">
            <a:avLst/>
          </a:prstGeom>
          <a:noFill/>
        </p:spPr>
      </p:pic>
      <p:pic>
        <p:nvPicPr>
          <p:cNvPr id="22538" name="Picture 10"/>
          <p:cNvPicPr>
            <a:picLocks noChangeAspect="1" noChangeArrowheads="1"/>
          </p:cNvPicPr>
          <p:nvPr/>
        </p:nvPicPr>
        <p:blipFill>
          <a:blip r:embed="rId7" cstate="print"/>
          <a:srcRect/>
          <a:stretch>
            <a:fillRect/>
          </a:stretch>
        </p:blipFill>
        <p:spPr bwMode="auto">
          <a:xfrm>
            <a:off x="5867400" y="5715000"/>
            <a:ext cx="1143000" cy="800100"/>
          </a:xfrm>
          <a:prstGeom prst="rect">
            <a:avLst/>
          </a:prstGeom>
          <a:noFill/>
        </p:spPr>
      </p:pic>
      <p:pic>
        <p:nvPicPr>
          <p:cNvPr id="22539" name="Picture 11"/>
          <p:cNvPicPr>
            <a:picLocks noChangeAspect="1" noChangeArrowheads="1"/>
          </p:cNvPicPr>
          <p:nvPr/>
        </p:nvPicPr>
        <p:blipFill>
          <a:blip r:embed="rId8" cstate="print"/>
          <a:srcRect/>
          <a:stretch>
            <a:fillRect/>
          </a:stretch>
        </p:blipFill>
        <p:spPr bwMode="auto">
          <a:xfrm>
            <a:off x="7086600" y="5638800"/>
            <a:ext cx="1098550" cy="860425"/>
          </a:xfrm>
          <a:prstGeom prst="rect">
            <a:avLst/>
          </a:prstGeom>
          <a:noFill/>
        </p:spPr>
      </p:pic>
      <p:sp>
        <p:nvSpPr>
          <p:cNvPr id="22541" name="Text Box 13"/>
          <p:cNvSpPr txBox="1">
            <a:spLocks noChangeArrowheads="1"/>
          </p:cNvSpPr>
          <p:nvPr/>
        </p:nvSpPr>
        <p:spPr bwMode="auto">
          <a:xfrm>
            <a:off x="0" y="2133600"/>
            <a:ext cx="5349875" cy="946150"/>
          </a:xfrm>
          <a:prstGeom prst="rect">
            <a:avLst/>
          </a:prstGeom>
          <a:noFill/>
          <a:ln w="9525">
            <a:noFill/>
            <a:miter lim="800000"/>
            <a:headEnd/>
            <a:tailEnd/>
          </a:ln>
          <a:effectLst/>
        </p:spPr>
        <p:txBody>
          <a:bodyPr>
            <a:spAutoFit/>
          </a:bodyPr>
          <a:lstStyle/>
          <a:p>
            <a:pPr algn="ctr"/>
            <a:r>
              <a:rPr lang="en-US" sz="2800" u="sng">
                <a:solidFill>
                  <a:srgbClr val="376DFF"/>
                </a:solidFill>
              </a:rPr>
              <a:t>MECHANICAL ENERGY</a:t>
            </a:r>
            <a:endParaRPr lang="en-US" sz="2800">
              <a:solidFill>
                <a:srgbClr val="376DFF"/>
              </a:solidFill>
            </a:endParaRPr>
          </a:p>
          <a:p>
            <a:pPr algn="ctr"/>
            <a:r>
              <a:rPr lang="en-US" sz="2800">
                <a:solidFill>
                  <a:srgbClr val="376DFF"/>
                </a:solidFill>
              </a:rPr>
              <a:t>Energy of moving parts</a:t>
            </a:r>
          </a:p>
        </p:txBody>
      </p:sp>
      <p:sp>
        <p:nvSpPr>
          <p:cNvPr id="22542" name="Text Box 14"/>
          <p:cNvSpPr txBox="1">
            <a:spLocks noChangeArrowheads="1"/>
          </p:cNvSpPr>
          <p:nvPr/>
        </p:nvSpPr>
        <p:spPr bwMode="auto">
          <a:xfrm>
            <a:off x="0" y="3429000"/>
            <a:ext cx="6400800" cy="954107"/>
          </a:xfrm>
          <a:prstGeom prst="rect">
            <a:avLst/>
          </a:prstGeom>
          <a:noFill/>
          <a:ln w="9525">
            <a:noFill/>
            <a:miter lim="800000"/>
            <a:headEnd/>
            <a:tailEnd/>
          </a:ln>
          <a:effectLst/>
        </p:spPr>
        <p:txBody>
          <a:bodyPr>
            <a:spAutoFit/>
          </a:bodyPr>
          <a:lstStyle/>
          <a:p>
            <a:pPr algn="ctr"/>
            <a:r>
              <a:rPr lang="en-US" sz="2800" u="sng" dirty="0">
                <a:solidFill>
                  <a:srgbClr val="E70C00"/>
                </a:solidFill>
              </a:rPr>
              <a:t>THERMAL (HEAT) ENERGY</a:t>
            </a:r>
          </a:p>
          <a:p>
            <a:pPr algn="ctr"/>
            <a:r>
              <a:rPr lang="en-US" sz="2800" dirty="0">
                <a:solidFill>
                  <a:srgbClr val="E70C00"/>
                </a:solidFill>
              </a:rPr>
              <a:t>Energy of the  heat IN an object</a:t>
            </a:r>
          </a:p>
        </p:txBody>
      </p:sp>
      <p:sp>
        <p:nvSpPr>
          <p:cNvPr id="22543" name="Text Box 15"/>
          <p:cNvSpPr txBox="1">
            <a:spLocks noChangeArrowheads="1"/>
          </p:cNvSpPr>
          <p:nvPr/>
        </p:nvSpPr>
        <p:spPr bwMode="auto">
          <a:xfrm>
            <a:off x="381000" y="4800600"/>
            <a:ext cx="5349875" cy="1815882"/>
          </a:xfrm>
          <a:prstGeom prst="rect">
            <a:avLst/>
          </a:prstGeom>
          <a:noFill/>
          <a:ln w="9525">
            <a:noFill/>
            <a:miter lim="800000"/>
            <a:headEnd/>
            <a:tailEnd/>
          </a:ln>
          <a:effectLst/>
        </p:spPr>
        <p:txBody>
          <a:bodyPr wrap="square">
            <a:spAutoFit/>
          </a:bodyPr>
          <a:lstStyle/>
          <a:p>
            <a:pPr algn="ctr"/>
            <a:r>
              <a:rPr lang="en-US" sz="2800" u="sng" dirty="0">
                <a:solidFill>
                  <a:srgbClr val="FFFA06"/>
                </a:solidFill>
              </a:rPr>
              <a:t>CHEMICAL ENERGY</a:t>
            </a:r>
          </a:p>
          <a:p>
            <a:pPr algn="ctr"/>
            <a:r>
              <a:rPr lang="en-US" sz="2800" dirty="0">
                <a:solidFill>
                  <a:srgbClr val="FFFA06"/>
                </a:solidFill>
              </a:rPr>
              <a:t>Energy in chemical bonds of food, gas, batteries, burning wood etc.</a:t>
            </a:r>
          </a:p>
        </p:txBody>
      </p:sp>
      <p:pic>
        <p:nvPicPr>
          <p:cNvPr id="22545" name="Picture 17"/>
          <p:cNvPicPr>
            <a:picLocks noChangeAspect="1" noChangeArrowheads="1"/>
          </p:cNvPicPr>
          <p:nvPr/>
        </p:nvPicPr>
        <p:blipFill>
          <a:blip r:embed="rId9" cstate="print"/>
          <a:srcRect/>
          <a:stretch>
            <a:fillRect/>
          </a:stretch>
        </p:blipFill>
        <p:spPr bwMode="auto">
          <a:xfrm>
            <a:off x="6553200" y="3733800"/>
            <a:ext cx="857250" cy="1073150"/>
          </a:xfrm>
          <a:prstGeom prst="rect">
            <a:avLst/>
          </a:prstGeom>
          <a:noFill/>
        </p:spPr>
      </p:pic>
      <p:pic>
        <p:nvPicPr>
          <p:cNvPr id="22546" name="Picture 18"/>
          <p:cNvPicPr>
            <a:picLocks noChangeAspect="1" noChangeArrowheads="1"/>
          </p:cNvPicPr>
          <p:nvPr/>
        </p:nvPicPr>
        <p:blipFill>
          <a:blip r:embed="rId10" cstate="print"/>
          <a:srcRect/>
          <a:stretch>
            <a:fillRect/>
          </a:stretch>
        </p:blipFill>
        <p:spPr bwMode="auto">
          <a:xfrm>
            <a:off x="8382000" y="5562600"/>
            <a:ext cx="481013" cy="973138"/>
          </a:xfrm>
          <a:prstGeom prst="rect">
            <a:avLst/>
          </a:prstGeom>
          <a:noFill/>
        </p:spPr>
      </p:pic>
      <p:sp>
        <p:nvSpPr>
          <p:cNvPr id="22547" name="Rectangle 19"/>
          <p:cNvSpPr>
            <a:spLocks noChangeArrowheads="1"/>
          </p:cNvSpPr>
          <p:nvPr/>
        </p:nvSpPr>
        <p:spPr bwMode="auto">
          <a:xfrm>
            <a:off x="7467600" y="3886200"/>
            <a:ext cx="685800" cy="914400"/>
          </a:xfrm>
          <a:prstGeom prst="rect">
            <a:avLst/>
          </a:prstGeom>
          <a:solidFill>
            <a:schemeClr val="tx2"/>
          </a:solidFill>
          <a:ln w="9525">
            <a:solidFill>
              <a:schemeClr val="tx1"/>
            </a:solidFill>
            <a:miter lim="800000"/>
            <a:headEnd/>
            <a:tailEnd/>
          </a:ln>
          <a:effectLst/>
        </p:spPr>
        <p:txBody>
          <a:bodyPr wrap="none" anchor="ctr"/>
          <a:lstStyle/>
          <a:p>
            <a:endParaRPr lang="en-US"/>
          </a:p>
        </p:txBody>
      </p:sp>
      <p:pic>
        <p:nvPicPr>
          <p:cNvPr id="22548" name="Picture 20"/>
          <p:cNvPicPr>
            <a:picLocks noChangeAspect="1" noChangeArrowheads="1"/>
          </p:cNvPicPr>
          <p:nvPr/>
        </p:nvPicPr>
        <p:blipFill>
          <a:blip r:embed="rId11" cstate="print"/>
          <a:srcRect/>
          <a:stretch>
            <a:fillRect/>
          </a:stretch>
        </p:blipFill>
        <p:spPr bwMode="auto">
          <a:xfrm>
            <a:off x="7467600" y="3886200"/>
            <a:ext cx="647700" cy="8191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dissolve">
                                      <p:cBhvr>
                                        <p:cTn id="7" dur="5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22541"/>
                                        </p:tgtEl>
                                        <p:attrNameLst>
                                          <p:attrName>style.visibility</p:attrName>
                                        </p:attrNameLst>
                                      </p:cBhvr>
                                      <p:to>
                                        <p:strVal val="visible"/>
                                      </p:to>
                                    </p:set>
                                    <p:anim calcmode="lin" valueType="num">
                                      <p:cBhvr>
                                        <p:cTn id="12" dur="1000" fill="hold"/>
                                        <p:tgtEl>
                                          <p:spTgt spid="22541"/>
                                        </p:tgtEl>
                                        <p:attrNameLst>
                                          <p:attrName>ppt_w</p:attrName>
                                        </p:attrNameLst>
                                      </p:cBhvr>
                                      <p:tavLst>
                                        <p:tav tm="0">
                                          <p:val>
                                            <p:fltVal val="0"/>
                                          </p:val>
                                        </p:tav>
                                        <p:tav tm="100000">
                                          <p:val>
                                            <p:strVal val="#ppt_w"/>
                                          </p:val>
                                        </p:tav>
                                      </p:tavLst>
                                    </p:anim>
                                    <p:anim calcmode="lin" valueType="num">
                                      <p:cBhvr>
                                        <p:cTn id="13" dur="1000" fill="hold"/>
                                        <p:tgtEl>
                                          <p:spTgt spid="22541"/>
                                        </p:tgtEl>
                                        <p:attrNameLst>
                                          <p:attrName>ppt_h</p:attrName>
                                        </p:attrNameLst>
                                      </p:cBhvr>
                                      <p:tavLst>
                                        <p:tav tm="0">
                                          <p:val>
                                            <p:fltVal val="0"/>
                                          </p:val>
                                        </p:tav>
                                        <p:tav tm="100000">
                                          <p:val>
                                            <p:strVal val="#ppt_h"/>
                                          </p:val>
                                        </p:tav>
                                      </p:tavLst>
                                    </p:anim>
                                    <p:anim calcmode="lin" valueType="num">
                                      <p:cBhvr>
                                        <p:cTn id="14" dur="1000" fill="hold"/>
                                        <p:tgtEl>
                                          <p:spTgt spid="22541"/>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254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dissolve">
                                      <p:cBhvr>
                                        <p:cTn id="20" dur="500"/>
                                        <p:tgtEl>
                                          <p:spTgt spid="22532"/>
                                        </p:tgtEl>
                                      </p:cBhvr>
                                    </p:animEffect>
                                  </p:childTnLst>
                                </p:cTn>
                              </p:par>
                            </p:childTnLst>
                          </p:cTn>
                        </p:par>
                        <p:par>
                          <p:cTn id="21" fill="hold">
                            <p:stCondLst>
                              <p:cond delay="500"/>
                            </p:stCondLst>
                            <p:childTnLst>
                              <p:par>
                                <p:cTn id="22" presetID="9" presetClass="entr" presetSubtype="0" fill="hold" nodeType="afterEffect">
                                  <p:stCondLst>
                                    <p:cond delay="500"/>
                                  </p:stCondLst>
                                  <p:childTnLst>
                                    <p:set>
                                      <p:cBhvr>
                                        <p:cTn id="23" dur="1" fill="hold">
                                          <p:stCondLst>
                                            <p:cond delay="0"/>
                                          </p:stCondLst>
                                        </p:cTn>
                                        <p:tgtEl>
                                          <p:spTgt spid="22533"/>
                                        </p:tgtEl>
                                        <p:attrNameLst>
                                          <p:attrName>style.visibility</p:attrName>
                                        </p:attrNameLst>
                                      </p:cBhvr>
                                      <p:to>
                                        <p:strVal val="visible"/>
                                      </p:to>
                                    </p:set>
                                    <p:animEffect transition="in" filter="dissolve">
                                      <p:cBhvr>
                                        <p:cTn id="24" dur="500"/>
                                        <p:tgtEl>
                                          <p:spTgt spid="22533"/>
                                        </p:tgtEl>
                                      </p:cBhvr>
                                    </p:animEffect>
                                  </p:childTnLst>
                                </p:cTn>
                              </p:par>
                            </p:childTnLst>
                          </p:cTn>
                        </p:par>
                        <p:par>
                          <p:cTn id="25" fill="hold">
                            <p:stCondLst>
                              <p:cond delay="1500"/>
                            </p:stCondLst>
                            <p:childTnLst>
                              <p:par>
                                <p:cTn id="26" presetID="9" presetClass="entr" presetSubtype="0" fill="hold" nodeType="afterEffect">
                                  <p:stCondLst>
                                    <p:cond delay="500"/>
                                  </p:stCondLst>
                                  <p:childTnLst>
                                    <p:set>
                                      <p:cBhvr>
                                        <p:cTn id="27" dur="1" fill="hold">
                                          <p:stCondLst>
                                            <p:cond delay="0"/>
                                          </p:stCondLst>
                                        </p:cTn>
                                        <p:tgtEl>
                                          <p:spTgt spid="22534"/>
                                        </p:tgtEl>
                                        <p:attrNameLst>
                                          <p:attrName>style.visibility</p:attrName>
                                        </p:attrNameLst>
                                      </p:cBhvr>
                                      <p:to>
                                        <p:strVal val="visible"/>
                                      </p:to>
                                    </p:set>
                                    <p:animEffect transition="in" filter="dissolve">
                                      <p:cBhvr>
                                        <p:cTn id="28" dur="500"/>
                                        <p:tgtEl>
                                          <p:spTgt spid="22534"/>
                                        </p:tgtEl>
                                      </p:cBhvr>
                                    </p:animEffect>
                                  </p:childTnLst>
                                </p:cTn>
                              </p:par>
                            </p:childTnLst>
                          </p:cTn>
                        </p:par>
                      </p:childTnLst>
                    </p:cTn>
                  </p:par>
                  <p:par>
                    <p:cTn id="29" fill="hold">
                      <p:stCondLst>
                        <p:cond delay="indefinite"/>
                      </p:stCondLst>
                      <p:childTnLst>
                        <p:par>
                          <p:cTn id="30" fill="hold">
                            <p:stCondLst>
                              <p:cond delay="0"/>
                            </p:stCondLst>
                            <p:childTnLst>
                              <p:par>
                                <p:cTn id="31" presetID="15" presetClass="entr" presetSubtype="0" fill="hold" grpId="0" nodeType="clickEffect">
                                  <p:stCondLst>
                                    <p:cond delay="0"/>
                                  </p:stCondLst>
                                  <p:childTnLst>
                                    <p:set>
                                      <p:cBhvr>
                                        <p:cTn id="32" dur="1" fill="hold">
                                          <p:stCondLst>
                                            <p:cond delay="0"/>
                                          </p:stCondLst>
                                        </p:cTn>
                                        <p:tgtEl>
                                          <p:spTgt spid="22542"/>
                                        </p:tgtEl>
                                        <p:attrNameLst>
                                          <p:attrName>style.visibility</p:attrName>
                                        </p:attrNameLst>
                                      </p:cBhvr>
                                      <p:to>
                                        <p:strVal val="visible"/>
                                      </p:to>
                                    </p:set>
                                    <p:anim calcmode="lin" valueType="num">
                                      <p:cBhvr>
                                        <p:cTn id="33" dur="1000" fill="hold"/>
                                        <p:tgtEl>
                                          <p:spTgt spid="22542"/>
                                        </p:tgtEl>
                                        <p:attrNameLst>
                                          <p:attrName>ppt_w</p:attrName>
                                        </p:attrNameLst>
                                      </p:cBhvr>
                                      <p:tavLst>
                                        <p:tav tm="0">
                                          <p:val>
                                            <p:fltVal val="0"/>
                                          </p:val>
                                        </p:tav>
                                        <p:tav tm="100000">
                                          <p:val>
                                            <p:strVal val="#ppt_w"/>
                                          </p:val>
                                        </p:tav>
                                      </p:tavLst>
                                    </p:anim>
                                    <p:anim calcmode="lin" valueType="num">
                                      <p:cBhvr>
                                        <p:cTn id="34" dur="1000" fill="hold"/>
                                        <p:tgtEl>
                                          <p:spTgt spid="22542"/>
                                        </p:tgtEl>
                                        <p:attrNameLst>
                                          <p:attrName>ppt_h</p:attrName>
                                        </p:attrNameLst>
                                      </p:cBhvr>
                                      <p:tavLst>
                                        <p:tav tm="0">
                                          <p:val>
                                            <p:fltVal val="0"/>
                                          </p:val>
                                        </p:tav>
                                        <p:tav tm="100000">
                                          <p:val>
                                            <p:strVal val="#ppt_h"/>
                                          </p:val>
                                        </p:tav>
                                      </p:tavLst>
                                    </p:anim>
                                    <p:anim calcmode="lin" valueType="num">
                                      <p:cBhvr>
                                        <p:cTn id="35" dur="1000" fill="hold"/>
                                        <p:tgtEl>
                                          <p:spTgt spid="2254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225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2545"/>
                                        </p:tgtEl>
                                        <p:attrNameLst>
                                          <p:attrName>style.visibility</p:attrName>
                                        </p:attrNameLst>
                                      </p:cBhvr>
                                      <p:to>
                                        <p:strVal val="visible"/>
                                      </p:to>
                                    </p:set>
                                    <p:animEffect transition="in" filter="dissolve">
                                      <p:cBhvr>
                                        <p:cTn id="41" dur="500"/>
                                        <p:tgtEl>
                                          <p:spTgt spid="22545"/>
                                        </p:tgtEl>
                                      </p:cBhvr>
                                    </p:animEffect>
                                  </p:childTnLst>
                                </p:cTn>
                              </p:par>
                            </p:childTnLst>
                          </p:cTn>
                        </p:par>
                        <p:par>
                          <p:cTn id="42" fill="hold">
                            <p:stCondLst>
                              <p:cond delay="500"/>
                            </p:stCondLst>
                            <p:childTnLst>
                              <p:par>
                                <p:cTn id="43" presetID="9" presetClass="entr" presetSubtype="0" fill="hold" nodeType="afterEffect">
                                  <p:stCondLst>
                                    <p:cond delay="500"/>
                                  </p:stCondLst>
                                  <p:childTnLst>
                                    <p:set>
                                      <p:cBhvr>
                                        <p:cTn id="44" dur="1" fill="hold">
                                          <p:stCondLst>
                                            <p:cond delay="0"/>
                                          </p:stCondLst>
                                        </p:cTn>
                                        <p:tgtEl>
                                          <p:spTgt spid="22548"/>
                                        </p:tgtEl>
                                        <p:attrNameLst>
                                          <p:attrName>style.visibility</p:attrName>
                                        </p:attrNameLst>
                                      </p:cBhvr>
                                      <p:to>
                                        <p:strVal val="visible"/>
                                      </p:to>
                                    </p:set>
                                    <p:animEffect transition="in" filter="dissolve">
                                      <p:cBhvr>
                                        <p:cTn id="45" dur="500"/>
                                        <p:tgtEl>
                                          <p:spTgt spid="22548"/>
                                        </p:tgtEl>
                                      </p:cBhvr>
                                    </p:animEffect>
                                  </p:childTnLst>
                                </p:cTn>
                              </p:par>
                            </p:childTnLst>
                          </p:cTn>
                        </p:par>
                        <p:par>
                          <p:cTn id="46" fill="hold">
                            <p:stCondLst>
                              <p:cond delay="1500"/>
                            </p:stCondLst>
                            <p:childTnLst>
                              <p:par>
                                <p:cTn id="47" presetID="9" presetClass="entr" presetSubtype="0" fill="hold" nodeType="afterEffect">
                                  <p:stCondLst>
                                    <p:cond delay="500"/>
                                  </p:stCondLst>
                                  <p:childTnLst>
                                    <p:set>
                                      <p:cBhvr>
                                        <p:cTn id="48" dur="1" fill="hold">
                                          <p:stCondLst>
                                            <p:cond delay="0"/>
                                          </p:stCondLst>
                                        </p:cTn>
                                        <p:tgtEl>
                                          <p:spTgt spid="22536"/>
                                        </p:tgtEl>
                                        <p:attrNameLst>
                                          <p:attrName>style.visibility</p:attrName>
                                        </p:attrNameLst>
                                      </p:cBhvr>
                                      <p:to>
                                        <p:strVal val="visible"/>
                                      </p:to>
                                    </p:set>
                                    <p:animEffect transition="in" filter="dissolve">
                                      <p:cBhvr>
                                        <p:cTn id="49" dur="500"/>
                                        <p:tgtEl>
                                          <p:spTgt spid="22536"/>
                                        </p:tgtEl>
                                      </p:cBhvr>
                                    </p:animEffect>
                                  </p:childTnLst>
                                </p:cTn>
                              </p:par>
                            </p:childTnLst>
                          </p:cTn>
                        </p:par>
                      </p:childTnLst>
                    </p:cTn>
                  </p:par>
                  <p:par>
                    <p:cTn id="50" fill="hold">
                      <p:stCondLst>
                        <p:cond delay="indefinite"/>
                      </p:stCondLst>
                      <p:childTnLst>
                        <p:par>
                          <p:cTn id="51" fill="hold">
                            <p:stCondLst>
                              <p:cond delay="0"/>
                            </p:stCondLst>
                            <p:childTnLst>
                              <p:par>
                                <p:cTn id="52" presetID="15" presetClass="entr" presetSubtype="0" fill="hold" grpId="0" nodeType="clickEffect">
                                  <p:stCondLst>
                                    <p:cond delay="0"/>
                                  </p:stCondLst>
                                  <p:childTnLst>
                                    <p:set>
                                      <p:cBhvr>
                                        <p:cTn id="53" dur="1" fill="hold">
                                          <p:stCondLst>
                                            <p:cond delay="0"/>
                                          </p:stCondLst>
                                        </p:cTn>
                                        <p:tgtEl>
                                          <p:spTgt spid="22543"/>
                                        </p:tgtEl>
                                        <p:attrNameLst>
                                          <p:attrName>style.visibility</p:attrName>
                                        </p:attrNameLst>
                                      </p:cBhvr>
                                      <p:to>
                                        <p:strVal val="visible"/>
                                      </p:to>
                                    </p:set>
                                    <p:anim calcmode="lin" valueType="num">
                                      <p:cBhvr>
                                        <p:cTn id="54" dur="1000" fill="hold"/>
                                        <p:tgtEl>
                                          <p:spTgt spid="22543"/>
                                        </p:tgtEl>
                                        <p:attrNameLst>
                                          <p:attrName>ppt_w</p:attrName>
                                        </p:attrNameLst>
                                      </p:cBhvr>
                                      <p:tavLst>
                                        <p:tav tm="0">
                                          <p:val>
                                            <p:fltVal val="0"/>
                                          </p:val>
                                        </p:tav>
                                        <p:tav tm="100000">
                                          <p:val>
                                            <p:strVal val="#ppt_w"/>
                                          </p:val>
                                        </p:tav>
                                      </p:tavLst>
                                    </p:anim>
                                    <p:anim calcmode="lin" valueType="num">
                                      <p:cBhvr>
                                        <p:cTn id="55" dur="1000" fill="hold"/>
                                        <p:tgtEl>
                                          <p:spTgt spid="22543"/>
                                        </p:tgtEl>
                                        <p:attrNameLst>
                                          <p:attrName>ppt_h</p:attrName>
                                        </p:attrNameLst>
                                      </p:cBhvr>
                                      <p:tavLst>
                                        <p:tav tm="0">
                                          <p:val>
                                            <p:fltVal val="0"/>
                                          </p:val>
                                        </p:tav>
                                        <p:tav tm="100000">
                                          <p:val>
                                            <p:strVal val="#ppt_h"/>
                                          </p:val>
                                        </p:tav>
                                      </p:tavLst>
                                    </p:anim>
                                    <p:anim calcmode="lin" valueType="num">
                                      <p:cBhvr>
                                        <p:cTn id="56" dur="1000" fill="hold"/>
                                        <p:tgtEl>
                                          <p:spTgt spid="22543"/>
                                        </p:tgtEl>
                                        <p:attrNameLst>
                                          <p:attrName>ppt_x</p:attrName>
                                        </p:attrNameLst>
                                      </p:cBhvr>
                                      <p:tavLst>
                                        <p:tav tm="0" fmla="#ppt_x+(cos(-2*pi*(1-$))*-#ppt_x-sin(-2*pi*(1-$))*(1-#ppt_y))*(1-$)">
                                          <p:val>
                                            <p:fltVal val="0"/>
                                          </p:val>
                                        </p:tav>
                                        <p:tav tm="100000">
                                          <p:val>
                                            <p:fltVal val="1"/>
                                          </p:val>
                                        </p:tav>
                                      </p:tavLst>
                                    </p:anim>
                                    <p:anim calcmode="lin" valueType="num">
                                      <p:cBhvr>
                                        <p:cTn id="57" dur="1000" fill="hold"/>
                                        <p:tgtEl>
                                          <p:spTgt spid="2254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22538"/>
                                        </p:tgtEl>
                                        <p:attrNameLst>
                                          <p:attrName>style.visibility</p:attrName>
                                        </p:attrNameLst>
                                      </p:cBhvr>
                                      <p:to>
                                        <p:strVal val="visible"/>
                                      </p:to>
                                    </p:set>
                                    <p:animEffect transition="in" filter="dissolve">
                                      <p:cBhvr>
                                        <p:cTn id="62" dur="500"/>
                                        <p:tgtEl>
                                          <p:spTgt spid="22538"/>
                                        </p:tgtEl>
                                      </p:cBhvr>
                                    </p:animEffect>
                                  </p:childTnLst>
                                </p:cTn>
                              </p:par>
                            </p:childTnLst>
                          </p:cTn>
                        </p:par>
                        <p:par>
                          <p:cTn id="63" fill="hold">
                            <p:stCondLst>
                              <p:cond delay="500"/>
                            </p:stCondLst>
                            <p:childTnLst>
                              <p:par>
                                <p:cTn id="64" presetID="9" presetClass="entr" presetSubtype="0" fill="hold" nodeType="afterEffect">
                                  <p:stCondLst>
                                    <p:cond delay="500"/>
                                  </p:stCondLst>
                                  <p:childTnLst>
                                    <p:set>
                                      <p:cBhvr>
                                        <p:cTn id="65" dur="1" fill="hold">
                                          <p:stCondLst>
                                            <p:cond delay="0"/>
                                          </p:stCondLst>
                                        </p:cTn>
                                        <p:tgtEl>
                                          <p:spTgt spid="22539"/>
                                        </p:tgtEl>
                                        <p:attrNameLst>
                                          <p:attrName>style.visibility</p:attrName>
                                        </p:attrNameLst>
                                      </p:cBhvr>
                                      <p:to>
                                        <p:strVal val="visible"/>
                                      </p:to>
                                    </p:set>
                                    <p:animEffect transition="in" filter="dissolve">
                                      <p:cBhvr>
                                        <p:cTn id="66" dur="500"/>
                                        <p:tgtEl>
                                          <p:spTgt spid="22539"/>
                                        </p:tgtEl>
                                      </p:cBhvr>
                                    </p:animEffect>
                                  </p:childTnLst>
                                </p:cTn>
                              </p:par>
                            </p:childTnLst>
                          </p:cTn>
                        </p:par>
                        <p:par>
                          <p:cTn id="67" fill="hold">
                            <p:stCondLst>
                              <p:cond delay="1500"/>
                            </p:stCondLst>
                            <p:childTnLst>
                              <p:par>
                                <p:cTn id="68" presetID="9" presetClass="entr" presetSubtype="0" fill="hold" nodeType="afterEffect">
                                  <p:stCondLst>
                                    <p:cond delay="500"/>
                                  </p:stCondLst>
                                  <p:childTnLst>
                                    <p:set>
                                      <p:cBhvr>
                                        <p:cTn id="69" dur="1" fill="hold">
                                          <p:stCondLst>
                                            <p:cond delay="0"/>
                                          </p:stCondLst>
                                        </p:cTn>
                                        <p:tgtEl>
                                          <p:spTgt spid="22546"/>
                                        </p:tgtEl>
                                        <p:attrNameLst>
                                          <p:attrName>style.visibility</p:attrName>
                                        </p:attrNameLst>
                                      </p:cBhvr>
                                      <p:to>
                                        <p:strVal val="visible"/>
                                      </p:to>
                                    </p:set>
                                    <p:animEffect transition="in" filter="dissolve">
                                      <p:cBhvr>
                                        <p:cTn id="70" dur="500"/>
                                        <p:tgtEl>
                                          <p:spTgt spid="22546"/>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22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p:bldP spid="22541" grpId="0"/>
      <p:bldP spid="22542" grpId="0"/>
      <p:bldP spid="22543" grpId="0"/>
      <p:bldP spid="225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60325" y="0"/>
            <a:ext cx="9599103" cy="584775"/>
          </a:xfrm>
          <a:prstGeom prst="rect">
            <a:avLst/>
          </a:prstGeom>
          <a:solidFill>
            <a:srgbClr val="000F0C"/>
          </a:solidFill>
          <a:ln w="9525">
            <a:noFill/>
            <a:miter lim="800000"/>
            <a:headEnd/>
            <a:tailEnd/>
          </a:ln>
          <a:effectLst/>
        </p:spPr>
        <p:txBody>
          <a:bodyPr wrap="none">
            <a:spAutoFit/>
          </a:bodyPr>
          <a:lstStyle/>
          <a:p>
            <a:r>
              <a:rPr lang="en-US" dirty="0">
                <a:solidFill>
                  <a:srgbClr val="FFFD0F"/>
                </a:solidFill>
              </a:rPr>
              <a:t>6 DIFFERENT FORMS OF ENERGY (continued)</a:t>
            </a:r>
            <a:endParaRPr lang="en-US" dirty="0"/>
          </a:p>
        </p:txBody>
      </p:sp>
      <p:sp>
        <p:nvSpPr>
          <p:cNvPr id="25611" name="Text Box 11"/>
          <p:cNvSpPr txBox="1">
            <a:spLocks noChangeArrowheads="1"/>
          </p:cNvSpPr>
          <p:nvPr/>
        </p:nvSpPr>
        <p:spPr bwMode="auto">
          <a:xfrm>
            <a:off x="0" y="990600"/>
            <a:ext cx="5029200" cy="946150"/>
          </a:xfrm>
          <a:prstGeom prst="rect">
            <a:avLst/>
          </a:prstGeom>
          <a:noFill/>
          <a:ln w="9525">
            <a:noFill/>
            <a:miter lim="800000"/>
            <a:headEnd/>
            <a:tailEnd/>
          </a:ln>
          <a:effectLst/>
        </p:spPr>
        <p:txBody>
          <a:bodyPr>
            <a:spAutoFit/>
          </a:bodyPr>
          <a:lstStyle/>
          <a:p>
            <a:pPr algn="ctr"/>
            <a:r>
              <a:rPr lang="en-US" sz="2800" u="sng">
                <a:solidFill>
                  <a:schemeClr val="folHlink"/>
                </a:solidFill>
              </a:rPr>
              <a:t>ELECTRICAL ENERGY</a:t>
            </a:r>
          </a:p>
          <a:p>
            <a:pPr algn="ctr"/>
            <a:r>
              <a:rPr lang="en-US" sz="2800">
                <a:solidFill>
                  <a:schemeClr val="folHlink"/>
                </a:solidFill>
              </a:rPr>
              <a:t>Moving electrical charges</a:t>
            </a:r>
            <a:endParaRPr lang="en-US" sz="2800" u="sng">
              <a:solidFill>
                <a:srgbClr val="376DFF"/>
              </a:solidFill>
            </a:endParaRPr>
          </a:p>
        </p:txBody>
      </p:sp>
      <p:sp>
        <p:nvSpPr>
          <p:cNvPr id="25612" name="Text Box 12"/>
          <p:cNvSpPr txBox="1">
            <a:spLocks noChangeArrowheads="1"/>
          </p:cNvSpPr>
          <p:nvPr/>
        </p:nvSpPr>
        <p:spPr bwMode="auto">
          <a:xfrm>
            <a:off x="0" y="2667000"/>
            <a:ext cx="6400800" cy="946150"/>
          </a:xfrm>
          <a:prstGeom prst="rect">
            <a:avLst/>
          </a:prstGeom>
          <a:noFill/>
          <a:ln w="9525">
            <a:noFill/>
            <a:miter lim="800000"/>
            <a:headEnd/>
            <a:tailEnd/>
          </a:ln>
          <a:effectLst/>
        </p:spPr>
        <p:txBody>
          <a:bodyPr>
            <a:spAutoFit/>
          </a:bodyPr>
          <a:lstStyle/>
          <a:p>
            <a:pPr algn="ctr"/>
            <a:r>
              <a:rPr lang="en-US" sz="2800" u="sng" dirty="0">
                <a:solidFill>
                  <a:schemeClr val="accent6"/>
                </a:solidFill>
              </a:rPr>
              <a:t>ELECTROMAGNETIC ENERGY</a:t>
            </a:r>
          </a:p>
          <a:p>
            <a:pPr algn="ctr"/>
            <a:r>
              <a:rPr lang="en-US" sz="2800" dirty="0">
                <a:solidFill>
                  <a:schemeClr val="accent6"/>
                </a:solidFill>
              </a:rPr>
              <a:t>Light energy, X-rays, radio waves</a:t>
            </a:r>
          </a:p>
        </p:txBody>
      </p:sp>
      <p:sp>
        <p:nvSpPr>
          <p:cNvPr id="25613" name="Text Box 13"/>
          <p:cNvSpPr txBox="1">
            <a:spLocks noChangeArrowheads="1"/>
          </p:cNvSpPr>
          <p:nvPr/>
        </p:nvSpPr>
        <p:spPr bwMode="auto">
          <a:xfrm>
            <a:off x="0" y="4038600"/>
            <a:ext cx="5349875" cy="2677656"/>
          </a:xfrm>
          <a:prstGeom prst="rect">
            <a:avLst/>
          </a:prstGeom>
          <a:noFill/>
          <a:ln w="9525">
            <a:noFill/>
            <a:miter lim="800000"/>
            <a:headEnd/>
            <a:tailEnd/>
          </a:ln>
          <a:effectLst/>
        </p:spPr>
        <p:txBody>
          <a:bodyPr wrap="square">
            <a:spAutoFit/>
          </a:bodyPr>
          <a:lstStyle/>
          <a:p>
            <a:pPr algn="ctr"/>
            <a:r>
              <a:rPr lang="en-US" sz="2800" u="sng" dirty="0">
                <a:solidFill>
                  <a:srgbClr val="0FD800"/>
                </a:solidFill>
              </a:rPr>
              <a:t>NUCLEAR ENERGY</a:t>
            </a:r>
          </a:p>
          <a:p>
            <a:pPr algn="ctr"/>
            <a:r>
              <a:rPr lang="en-US" sz="2800" dirty="0">
                <a:solidFill>
                  <a:srgbClr val="0FD800"/>
                </a:solidFill>
              </a:rPr>
              <a:t>Stored in the nucleus of an atom &amp; released when atoms are split or joined together, nuclear reactors, atomic bombs, stars, sun</a:t>
            </a:r>
          </a:p>
        </p:txBody>
      </p:sp>
      <p:pic>
        <p:nvPicPr>
          <p:cNvPr id="25615" name="Picture 15"/>
          <p:cNvPicPr>
            <a:picLocks noChangeAspect="1" noChangeArrowheads="1"/>
          </p:cNvPicPr>
          <p:nvPr/>
        </p:nvPicPr>
        <p:blipFill>
          <a:blip r:embed="rId3" cstate="print"/>
          <a:srcRect/>
          <a:stretch>
            <a:fillRect/>
          </a:stretch>
        </p:blipFill>
        <p:spPr bwMode="auto">
          <a:xfrm>
            <a:off x="5105400" y="914400"/>
            <a:ext cx="1447800" cy="1079500"/>
          </a:xfrm>
          <a:prstGeom prst="rect">
            <a:avLst/>
          </a:prstGeom>
          <a:noFill/>
        </p:spPr>
      </p:pic>
      <p:pic>
        <p:nvPicPr>
          <p:cNvPr id="25616" name="Picture 16"/>
          <p:cNvPicPr>
            <a:picLocks noChangeAspect="1" noChangeArrowheads="1"/>
          </p:cNvPicPr>
          <p:nvPr/>
        </p:nvPicPr>
        <p:blipFill>
          <a:blip r:embed="rId4" cstate="print"/>
          <a:srcRect/>
          <a:stretch>
            <a:fillRect/>
          </a:stretch>
        </p:blipFill>
        <p:spPr bwMode="auto">
          <a:xfrm>
            <a:off x="6858000" y="914400"/>
            <a:ext cx="1066800" cy="1074738"/>
          </a:xfrm>
          <a:prstGeom prst="rect">
            <a:avLst/>
          </a:prstGeom>
          <a:noFill/>
        </p:spPr>
      </p:pic>
      <p:pic>
        <p:nvPicPr>
          <p:cNvPr id="25619" name="Picture 19"/>
          <p:cNvPicPr>
            <a:picLocks noChangeAspect="1" noChangeArrowheads="1"/>
          </p:cNvPicPr>
          <p:nvPr/>
        </p:nvPicPr>
        <p:blipFill>
          <a:blip r:embed="rId5" cstate="print"/>
          <a:srcRect l="21739" r="26086" b="66492"/>
          <a:stretch>
            <a:fillRect/>
          </a:stretch>
        </p:blipFill>
        <p:spPr bwMode="auto">
          <a:xfrm>
            <a:off x="8001000" y="990600"/>
            <a:ext cx="914400" cy="762000"/>
          </a:xfrm>
          <a:prstGeom prst="rect">
            <a:avLst/>
          </a:prstGeom>
          <a:noFill/>
        </p:spPr>
      </p:pic>
      <p:pic>
        <p:nvPicPr>
          <p:cNvPr id="25620" name="Picture 20"/>
          <p:cNvPicPr>
            <a:picLocks noChangeAspect="1" noChangeArrowheads="1"/>
          </p:cNvPicPr>
          <p:nvPr/>
        </p:nvPicPr>
        <p:blipFill>
          <a:blip r:embed="rId6" cstate="print"/>
          <a:srcRect/>
          <a:stretch>
            <a:fillRect/>
          </a:stretch>
        </p:blipFill>
        <p:spPr bwMode="auto">
          <a:xfrm>
            <a:off x="7916863" y="2286000"/>
            <a:ext cx="1227137" cy="1655763"/>
          </a:xfrm>
          <a:prstGeom prst="rect">
            <a:avLst/>
          </a:prstGeom>
          <a:noFill/>
        </p:spPr>
      </p:pic>
      <p:pic>
        <p:nvPicPr>
          <p:cNvPr id="25626" name="Picture 26"/>
          <p:cNvPicPr>
            <a:picLocks noChangeAspect="1" noChangeArrowheads="1"/>
          </p:cNvPicPr>
          <p:nvPr/>
        </p:nvPicPr>
        <p:blipFill>
          <a:blip r:embed="rId7" cstate="print"/>
          <a:srcRect l="15269" t="36609" r="46602" b="18480"/>
          <a:stretch>
            <a:fillRect/>
          </a:stretch>
        </p:blipFill>
        <p:spPr bwMode="auto">
          <a:xfrm>
            <a:off x="8153400" y="5638800"/>
            <a:ext cx="685800" cy="609600"/>
          </a:xfrm>
          <a:prstGeom prst="rect">
            <a:avLst/>
          </a:prstGeom>
          <a:noFill/>
        </p:spPr>
      </p:pic>
      <p:pic>
        <p:nvPicPr>
          <p:cNvPr id="25625" name="Picture 25"/>
          <p:cNvPicPr>
            <a:picLocks noChangeAspect="1" noChangeArrowheads="1"/>
          </p:cNvPicPr>
          <p:nvPr/>
        </p:nvPicPr>
        <p:blipFill>
          <a:blip r:embed="rId8" cstate="print"/>
          <a:srcRect/>
          <a:stretch>
            <a:fillRect/>
          </a:stretch>
        </p:blipFill>
        <p:spPr bwMode="auto">
          <a:xfrm>
            <a:off x="8267700" y="4800599"/>
            <a:ext cx="801688" cy="798513"/>
          </a:xfrm>
          <a:prstGeom prst="rect">
            <a:avLst/>
          </a:prstGeom>
          <a:noFill/>
        </p:spPr>
      </p:pic>
      <p:pic>
        <p:nvPicPr>
          <p:cNvPr id="25627" name="Picture 27"/>
          <p:cNvPicPr>
            <a:picLocks noChangeAspect="1" noChangeArrowheads="1"/>
          </p:cNvPicPr>
          <p:nvPr/>
        </p:nvPicPr>
        <p:blipFill>
          <a:blip r:embed="rId9" cstate="print"/>
          <a:srcRect/>
          <a:stretch>
            <a:fillRect/>
          </a:stretch>
        </p:blipFill>
        <p:spPr bwMode="auto">
          <a:xfrm>
            <a:off x="6553200" y="2549525"/>
            <a:ext cx="1219200" cy="1157288"/>
          </a:xfrm>
          <a:prstGeom prst="rect">
            <a:avLst/>
          </a:prstGeom>
          <a:noFill/>
        </p:spPr>
      </p:pic>
      <p:pic>
        <p:nvPicPr>
          <p:cNvPr id="163842" name="Picture 2" descr="C:\Users\susanlevin\AppData\Local\Microsoft\Windows\Temporary Internet Files\Content.Outlook\K07B4MA0\IMG_4863 copy.jpeg"/>
          <p:cNvPicPr>
            <a:picLocks noChangeAspect="1" noChangeArrowheads="1"/>
          </p:cNvPicPr>
          <p:nvPr/>
        </p:nvPicPr>
        <p:blipFill rotWithShape="1">
          <a:blip r:embed="rId10">
            <a:extLst>
              <a:ext uri="{28A0092B-C50C-407E-A947-70E740481C1C}">
                <a14:useLocalDpi xmlns:a14="http://schemas.microsoft.com/office/drawing/2010/main" val="0"/>
              </a:ext>
            </a:extLst>
          </a:blip>
          <a:srcRect l="25149" t="23660" r="15751" b="38170"/>
          <a:stretch/>
        </p:blipFill>
        <p:spPr bwMode="auto">
          <a:xfrm>
            <a:off x="5273034" y="5377428"/>
            <a:ext cx="2727966" cy="993820"/>
          </a:xfrm>
          <a:prstGeom prst="rect">
            <a:avLst/>
          </a:prstGeom>
          <a:noFill/>
          <a:extLst>
            <a:ext uri="{909E8E84-426E-40DD-AFC4-6F175D3DCCD1}">
              <a14:hiddenFill xmlns:a14="http://schemas.microsoft.com/office/drawing/2010/main">
                <a:solidFill>
                  <a:srgbClr val="FFFFFF"/>
                </a:solidFill>
              </a14:hiddenFill>
            </a:ext>
          </a:extLst>
        </p:spPr>
      </p:pic>
      <p:pic>
        <p:nvPicPr>
          <p:cNvPr id="25622" name="Picture 22"/>
          <p:cNvPicPr>
            <a:picLocks noChangeAspect="1" noChangeArrowheads="1"/>
          </p:cNvPicPr>
          <p:nvPr/>
        </p:nvPicPr>
        <p:blipFill>
          <a:blip r:embed="rId11" cstate="print"/>
          <a:srcRect/>
          <a:stretch>
            <a:fillRect/>
          </a:stretch>
        </p:blipFill>
        <p:spPr bwMode="auto">
          <a:xfrm>
            <a:off x="7277100" y="4456112"/>
            <a:ext cx="990600" cy="14874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5611"/>
                                        </p:tgtEl>
                                        <p:attrNameLst>
                                          <p:attrName>style.visibility</p:attrName>
                                        </p:attrNameLst>
                                      </p:cBhvr>
                                      <p:to>
                                        <p:strVal val="visible"/>
                                      </p:to>
                                    </p:set>
                                    <p:anim calcmode="lin" valueType="num">
                                      <p:cBhvr>
                                        <p:cTn id="7" dur="1000" fill="hold"/>
                                        <p:tgtEl>
                                          <p:spTgt spid="25611"/>
                                        </p:tgtEl>
                                        <p:attrNameLst>
                                          <p:attrName>ppt_w</p:attrName>
                                        </p:attrNameLst>
                                      </p:cBhvr>
                                      <p:tavLst>
                                        <p:tav tm="0">
                                          <p:val>
                                            <p:fltVal val="0"/>
                                          </p:val>
                                        </p:tav>
                                        <p:tav tm="100000">
                                          <p:val>
                                            <p:strVal val="#ppt_w"/>
                                          </p:val>
                                        </p:tav>
                                      </p:tavLst>
                                    </p:anim>
                                    <p:anim calcmode="lin" valueType="num">
                                      <p:cBhvr>
                                        <p:cTn id="8" dur="1000" fill="hold"/>
                                        <p:tgtEl>
                                          <p:spTgt spid="25611"/>
                                        </p:tgtEl>
                                        <p:attrNameLst>
                                          <p:attrName>ppt_h</p:attrName>
                                        </p:attrNameLst>
                                      </p:cBhvr>
                                      <p:tavLst>
                                        <p:tav tm="0">
                                          <p:val>
                                            <p:fltVal val="0"/>
                                          </p:val>
                                        </p:tav>
                                        <p:tav tm="100000">
                                          <p:val>
                                            <p:strVal val="#ppt_h"/>
                                          </p:val>
                                        </p:tav>
                                      </p:tavLst>
                                    </p:anim>
                                    <p:anim calcmode="lin" valueType="num">
                                      <p:cBhvr>
                                        <p:cTn id="9" dur="1000" fill="hold"/>
                                        <p:tgtEl>
                                          <p:spTgt spid="2561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56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5615"/>
                                        </p:tgtEl>
                                        <p:attrNameLst>
                                          <p:attrName>style.visibility</p:attrName>
                                        </p:attrNameLst>
                                      </p:cBhvr>
                                      <p:to>
                                        <p:strVal val="visible"/>
                                      </p:to>
                                    </p:set>
                                    <p:animEffect transition="in" filter="dissolve">
                                      <p:cBhvr>
                                        <p:cTn id="15" dur="500"/>
                                        <p:tgtEl>
                                          <p:spTgt spid="25615"/>
                                        </p:tgtEl>
                                      </p:cBhvr>
                                    </p:animEffect>
                                  </p:childTnLst>
                                </p:cTn>
                              </p:par>
                            </p:childTnLst>
                          </p:cTn>
                        </p:par>
                        <p:par>
                          <p:cTn id="16" fill="hold">
                            <p:stCondLst>
                              <p:cond delay="500"/>
                            </p:stCondLst>
                            <p:childTnLst>
                              <p:par>
                                <p:cTn id="17" presetID="9" presetClass="entr" presetSubtype="0" fill="hold" nodeType="afterEffect">
                                  <p:stCondLst>
                                    <p:cond delay="500"/>
                                  </p:stCondLst>
                                  <p:childTnLst>
                                    <p:set>
                                      <p:cBhvr>
                                        <p:cTn id="18" dur="1" fill="hold">
                                          <p:stCondLst>
                                            <p:cond delay="0"/>
                                          </p:stCondLst>
                                        </p:cTn>
                                        <p:tgtEl>
                                          <p:spTgt spid="25616"/>
                                        </p:tgtEl>
                                        <p:attrNameLst>
                                          <p:attrName>style.visibility</p:attrName>
                                        </p:attrNameLst>
                                      </p:cBhvr>
                                      <p:to>
                                        <p:strVal val="visible"/>
                                      </p:to>
                                    </p:set>
                                    <p:animEffect transition="in" filter="dissolve">
                                      <p:cBhvr>
                                        <p:cTn id="19" dur="500"/>
                                        <p:tgtEl>
                                          <p:spTgt spid="25616"/>
                                        </p:tgtEl>
                                      </p:cBhvr>
                                    </p:animEffect>
                                  </p:childTnLst>
                                </p:cTn>
                              </p:par>
                            </p:childTnLst>
                          </p:cTn>
                        </p:par>
                        <p:par>
                          <p:cTn id="20" fill="hold">
                            <p:stCondLst>
                              <p:cond delay="1500"/>
                            </p:stCondLst>
                            <p:childTnLst>
                              <p:par>
                                <p:cTn id="21" presetID="9" presetClass="entr" presetSubtype="0" fill="hold" nodeType="afterEffect">
                                  <p:stCondLst>
                                    <p:cond delay="500"/>
                                  </p:stCondLst>
                                  <p:childTnLst>
                                    <p:set>
                                      <p:cBhvr>
                                        <p:cTn id="22" dur="1" fill="hold">
                                          <p:stCondLst>
                                            <p:cond delay="0"/>
                                          </p:stCondLst>
                                        </p:cTn>
                                        <p:tgtEl>
                                          <p:spTgt spid="25619"/>
                                        </p:tgtEl>
                                        <p:attrNameLst>
                                          <p:attrName>style.visibility</p:attrName>
                                        </p:attrNameLst>
                                      </p:cBhvr>
                                      <p:to>
                                        <p:strVal val="visible"/>
                                      </p:to>
                                    </p:set>
                                    <p:animEffect transition="in" filter="dissolve">
                                      <p:cBhvr>
                                        <p:cTn id="23" dur="500"/>
                                        <p:tgtEl>
                                          <p:spTgt spid="25619"/>
                                        </p:tgtEl>
                                      </p:cBhvr>
                                    </p:animEffect>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grpId="0" nodeType="clickEffect">
                                  <p:stCondLst>
                                    <p:cond delay="0"/>
                                  </p:stCondLst>
                                  <p:childTnLst>
                                    <p:set>
                                      <p:cBhvr>
                                        <p:cTn id="27" dur="1" fill="hold">
                                          <p:stCondLst>
                                            <p:cond delay="0"/>
                                          </p:stCondLst>
                                        </p:cTn>
                                        <p:tgtEl>
                                          <p:spTgt spid="25612"/>
                                        </p:tgtEl>
                                        <p:attrNameLst>
                                          <p:attrName>style.visibility</p:attrName>
                                        </p:attrNameLst>
                                      </p:cBhvr>
                                      <p:to>
                                        <p:strVal val="visible"/>
                                      </p:to>
                                    </p:set>
                                    <p:anim calcmode="lin" valueType="num">
                                      <p:cBhvr>
                                        <p:cTn id="28" dur="1000" fill="hold"/>
                                        <p:tgtEl>
                                          <p:spTgt spid="25612"/>
                                        </p:tgtEl>
                                        <p:attrNameLst>
                                          <p:attrName>ppt_w</p:attrName>
                                        </p:attrNameLst>
                                      </p:cBhvr>
                                      <p:tavLst>
                                        <p:tav tm="0">
                                          <p:val>
                                            <p:fltVal val="0"/>
                                          </p:val>
                                        </p:tav>
                                        <p:tav tm="100000">
                                          <p:val>
                                            <p:strVal val="#ppt_w"/>
                                          </p:val>
                                        </p:tav>
                                      </p:tavLst>
                                    </p:anim>
                                    <p:anim calcmode="lin" valueType="num">
                                      <p:cBhvr>
                                        <p:cTn id="29" dur="1000" fill="hold"/>
                                        <p:tgtEl>
                                          <p:spTgt spid="25612"/>
                                        </p:tgtEl>
                                        <p:attrNameLst>
                                          <p:attrName>ppt_h</p:attrName>
                                        </p:attrNameLst>
                                      </p:cBhvr>
                                      <p:tavLst>
                                        <p:tav tm="0">
                                          <p:val>
                                            <p:fltVal val="0"/>
                                          </p:val>
                                        </p:tav>
                                        <p:tav tm="100000">
                                          <p:val>
                                            <p:strVal val="#ppt_h"/>
                                          </p:val>
                                        </p:tav>
                                      </p:tavLst>
                                    </p:anim>
                                    <p:anim calcmode="lin" valueType="num">
                                      <p:cBhvr>
                                        <p:cTn id="30" dur="1000" fill="hold"/>
                                        <p:tgtEl>
                                          <p:spTgt spid="25612"/>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256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5627"/>
                                        </p:tgtEl>
                                        <p:attrNameLst>
                                          <p:attrName>style.visibility</p:attrName>
                                        </p:attrNameLst>
                                      </p:cBhvr>
                                      <p:to>
                                        <p:strVal val="visible"/>
                                      </p:to>
                                    </p:set>
                                    <p:animEffect transition="in" filter="dissolve">
                                      <p:cBhvr>
                                        <p:cTn id="36" dur="500"/>
                                        <p:tgtEl>
                                          <p:spTgt spid="25627"/>
                                        </p:tgtEl>
                                      </p:cBhvr>
                                    </p:animEffect>
                                  </p:childTnLst>
                                </p:cTn>
                              </p:par>
                            </p:childTnLst>
                          </p:cTn>
                        </p:par>
                        <p:par>
                          <p:cTn id="37" fill="hold">
                            <p:stCondLst>
                              <p:cond delay="500"/>
                            </p:stCondLst>
                            <p:childTnLst>
                              <p:par>
                                <p:cTn id="38" presetID="9" presetClass="entr" presetSubtype="0" fill="hold" nodeType="afterEffect">
                                  <p:stCondLst>
                                    <p:cond delay="500"/>
                                  </p:stCondLst>
                                  <p:childTnLst>
                                    <p:set>
                                      <p:cBhvr>
                                        <p:cTn id="39" dur="1" fill="hold">
                                          <p:stCondLst>
                                            <p:cond delay="0"/>
                                          </p:stCondLst>
                                        </p:cTn>
                                        <p:tgtEl>
                                          <p:spTgt spid="25620"/>
                                        </p:tgtEl>
                                        <p:attrNameLst>
                                          <p:attrName>style.visibility</p:attrName>
                                        </p:attrNameLst>
                                      </p:cBhvr>
                                      <p:to>
                                        <p:strVal val="visible"/>
                                      </p:to>
                                    </p:set>
                                    <p:animEffect transition="in" filter="dissolve">
                                      <p:cBhvr>
                                        <p:cTn id="40" dur="500"/>
                                        <p:tgtEl>
                                          <p:spTgt spid="25620"/>
                                        </p:tgtEl>
                                      </p:cBhvr>
                                    </p:animEffect>
                                  </p:childTnLst>
                                </p:cTn>
                              </p:par>
                            </p:childTnLst>
                          </p:cTn>
                        </p:par>
                      </p:childTnLst>
                    </p:cTn>
                  </p:par>
                  <p:par>
                    <p:cTn id="41" fill="hold">
                      <p:stCondLst>
                        <p:cond delay="indefinite"/>
                      </p:stCondLst>
                      <p:childTnLst>
                        <p:par>
                          <p:cTn id="42" fill="hold">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25613"/>
                                        </p:tgtEl>
                                        <p:attrNameLst>
                                          <p:attrName>style.visibility</p:attrName>
                                        </p:attrNameLst>
                                      </p:cBhvr>
                                      <p:to>
                                        <p:strVal val="visible"/>
                                      </p:to>
                                    </p:set>
                                    <p:anim calcmode="lin" valueType="num">
                                      <p:cBhvr>
                                        <p:cTn id="45" dur="1000" fill="hold"/>
                                        <p:tgtEl>
                                          <p:spTgt spid="25613"/>
                                        </p:tgtEl>
                                        <p:attrNameLst>
                                          <p:attrName>ppt_w</p:attrName>
                                        </p:attrNameLst>
                                      </p:cBhvr>
                                      <p:tavLst>
                                        <p:tav tm="0">
                                          <p:val>
                                            <p:fltVal val="0"/>
                                          </p:val>
                                        </p:tav>
                                        <p:tav tm="100000">
                                          <p:val>
                                            <p:strVal val="#ppt_w"/>
                                          </p:val>
                                        </p:tav>
                                      </p:tavLst>
                                    </p:anim>
                                    <p:anim calcmode="lin" valueType="num">
                                      <p:cBhvr>
                                        <p:cTn id="46" dur="1000" fill="hold"/>
                                        <p:tgtEl>
                                          <p:spTgt spid="25613"/>
                                        </p:tgtEl>
                                        <p:attrNameLst>
                                          <p:attrName>ppt_h</p:attrName>
                                        </p:attrNameLst>
                                      </p:cBhvr>
                                      <p:tavLst>
                                        <p:tav tm="0">
                                          <p:val>
                                            <p:fltVal val="0"/>
                                          </p:val>
                                        </p:tav>
                                        <p:tav tm="100000">
                                          <p:val>
                                            <p:strVal val="#ppt_h"/>
                                          </p:val>
                                        </p:tav>
                                      </p:tavLst>
                                    </p:anim>
                                    <p:anim calcmode="lin" valueType="num">
                                      <p:cBhvr>
                                        <p:cTn id="47" dur="1000" fill="hold"/>
                                        <p:tgtEl>
                                          <p:spTgt spid="25613"/>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25613"/>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1000"/>
                            </p:stCondLst>
                            <p:childTnLst>
                              <p:par>
                                <p:cTn id="50" presetID="9" presetClass="entr" presetSubtype="0" fill="hold" nodeType="afterEffect">
                                  <p:stCondLst>
                                    <p:cond delay="500"/>
                                  </p:stCondLst>
                                  <p:childTnLst>
                                    <p:set>
                                      <p:cBhvr>
                                        <p:cTn id="51" dur="1" fill="hold">
                                          <p:stCondLst>
                                            <p:cond delay="0"/>
                                          </p:stCondLst>
                                        </p:cTn>
                                        <p:tgtEl>
                                          <p:spTgt spid="25622"/>
                                        </p:tgtEl>
                                        <p:attrNameLst>
                                          <p:attrName>style.visibility</p:attrName>
                                        </p:attrNameLst>
                                      </p:cBhvr>
                                      <p:to>
                                        <p:strVal val="visible"/>
                                      </p:to>
                                    </p:set>
                                    <p:animEffect transition="in" filter="dissolve">
                                      <p:cBhvr>
                                        <p:cTn id="52" dur="500"/>
                                        <p:tgtEl>
                                          <p:spTgt spid="25622"/>
                                        </p:tgtEl>
                                      </p:cBhvr>
                                    </p:animEffect>
                                  </p:childTnLst>
                                </p:cTn>
                              </p:par>
                            </p:childTnLst>
                          </p:cTn>
                        </p:par>
                        <p:par>
                          <p:cTn id="53" fill="hold">
                            <p:stCondLst>
                              <p:cond delay="2000"/>
                            </p:stCondLst>
                            <p:childTnLst>
                              <p:par>
                                <p:cTn id="54" presetID="9" presetClass="entr" presetSubtype="0" fill="hold" nodeType="afterEffect">
                                  <p:stCondLst>
                                    <p:cond delay="500"/>
                                  </p:stCondLst>
                                  <p:childTnLst>
                                    <p:set>
                                      <p:cBhvr>
                                        <p:cTn id="55" dur="1" fill="hold">
                                          <p:stCondLst>
                                            <p:cond delay="0"/>
                                          </p:stCondLst>
                                        </p:cTn>
                                        <p:tgtEl>
                                          <p:spTgt spid="25625"/>
                                        </p:tgtEl>
                                        <p:attrNameLst>
                                          <p:attrName>style.visibility</p:attrName>
                                        </p:attrNameLst>
                                      </p:cBhvr>
                                      <p:to>
                                        <p:strVal val="visible"/>
                                      </p:to>
                                    </p:set>
                                    <p:animEffect transition="in" filter="dissolve">
                                      <p:cBhvr>
                                        <p:cTn id="56" dur="500"/>
                                        <p:tgtEl>
                                          <p:spTgt spid="25625"/>
                                        </p:tgtEl>
                                      </p:cBhvr>
                                    </p:animEffect>
                                  </p:childTnLst>
                                </p:cTn>
                              </p:par>
                            </p:childTnLst>
                          </p:cTn>
                        </p:par>
                        <p:par>
                          <p:cTn id="57" fill="hold">
                            <p:stCondLst>
                              <p:cond delay="3000"/>
                            </p:stCondLst>
                            <p:childTnLst>
                              <p:par>
                                <p:cTn id="58" presetID="9" presetClass="entr" presetSubtype="0" fill="hold" nodeType="afterEffect">
                                  <p:stCondLst>
                                    <p:cond delay="500"/>
                                  </p:stCondLst>
                                  <p:childTnLst>
                                    <p:set>
                                      <p:cBhvr>
                                        <p:cTn id="59" dur="1" fill="hold">
                                          <p:stCondLst>
                                            <p:cond delay="0"/>
                                          </p:stCondLst>
                                        </p:cTn>
                                        <p:tgtEl>
                                          <p:spTgt spid="25626"/>
                                        </p:tgtEl>
                                        <p:attrNameLst>
                                          <p:attrName>style.visibility</p:attrName>
                                        </p:attrNameLst>
                                      </p:cBhvr>
                                      <p:to>
                                        <p:strVal val="visible"/>
                                      </p:to>
                                    </p:set>
                                    <p:animEffect transition="in" filter="dissolve">
                                      <p:cBhvr>
                                        <p:cTn id="60" dur="500"/>
                                        <p:tgtEl>
                                          <p:spTgt spid="25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1" grpId="0"/>
      <p:bldP spid="25612" grpId="0"/>
      <p:bldP spid="256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4FF678-BE14-4441-9212-874BD0AAD81B}"/>
              </a:ext>
            </a:extLst>
          </p:cNvPr>
          <p:cNvSpPr>
            <a:spLocks noGrp="1"/>
          </p:cNvSpPr>
          <p:nvPr>
            <p:ph/>
          </p:nvPr>
        </p:nvSpPr>
        <p:spPr/>
        <p:txBody>
          <a:bodyPr/>
          <a:lstStyle/>
          <a:p>
            <a:r>
              <a:rPr lang="en-US" dirty="0"/>
              <a:t>OTHER FORMS OF ENERGY</a:t>
            </a:r>
          </a:p>
          <a:p>
            <a:pPr lvl="1"/>
            <a:r>
              <a:rPr lang="en-US" dirty="0"/>
              <a:t>SOUND</a:t>
            </a:r>
          </a:p>
          <a:p>
            <a:pPr lvl="1"/>
            <a:r>
              <a:rPr lang="en-US" dirty="0"/>
              <a:t>LIGHT</a:t>
            </a:r>
          </a:p>
          <a:p>
            <a:pPr lvl="1"/>
            <a:r>
              <a:rPr lang="en-US" dirty="0"/>
              <a:t>SOLAR</a:t>
            </a:r>
          </a:p>
          <a:p>
            <a:pPr lvl="1"/>
            <a:r>
              <a:rPr lang="en-US" dirty="0"/>
              <a:t>WIND</a:t>
            </a:r>
          </a:p>
          <a:p>
            <a:pPr lvl="1"/>
            <a:r>
              <a:rPr lang="en-US" dirty="0"/>
              <a:t>GEOTHERMAL</a:t>
            </a:r>
          </a:p>
          <a:p>
            <a:pPr lvl="1"/>
            <a:r>
              <a:rPr lang="en-US" dirty="0"/>
              <a:t>ELASTIC</a:t>
            </a:r>
          </a:p>
          <a:p>
            <a:pPr lvl="1"/>
            <a:r>
              <a:rPr lang="en-US"/>
              <a:t>NUCLEAR or ATOMIC</a:t>
            </a:r>
            <a:endParaRPr lang="en-US" dirty="0"/>
          </a:p>
          <a:p>
            <a:pPr lvl="1"/>
            <a:r>
              <a:rPr lang="en-US" dirty="0"/>
              <a:t>GRAVITATIONAL</a:t>
            </a:r>
          </a:p>
          <a:p>
            <a:pPr lvl="1"/>
            <a:endParaRPr lang="en-US" dirty="0"/>
          </a:p>
        </p:txBody>
      </p:sp>
    </p:spTree>
    <p:extLst>
      <p:ext uri="{BB962C8B-B14F-4D97-AF65-F5344CB8AC3E}">
        <p14:creationId xmlns:p14="http://schemas.microsoft.com/office/powerpoint/2010/main" val="2717129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20" name="Picture 1" descr="MC90044172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698" y="2790118"/>
            <a:ext cx="1228725" cy="1228725"/>
          </a:xfrm>
          <a:prstGeom prst="rect">
            <a:avLst/>
          </a:prstGeom>
          <a:noFill/>
          <a:extLst>
            <a:ext uri="{909E8E84-426E-40DD-AFC4-6F175D3DCCD1}">
              <a14:hiddenFill xmlns:a14="http://schemas.microsoft.com/office/drawing/2010/main">
                <a:solidFill>
                  <a:srgbClr val="FFFFFF"/>
                </a:solidFill>
              </a14:hiddenFill>
            </a:ext>
          </a:extLst>
        </p:spPr>
      </p:pic>
      <p:pic>
        <p:nvPicPr>
          <p:cNvPr id="162819" name="Picture 2" descr="MC90038415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0489" y="2949574"/>
            <a:ext cx="1323975" cy="1114425"/>
          </a:xfrm>
          <a:prstGeom prst="rect">
            <a:avLst/>
          </a:prstGeom>
          <a:noFill/>
          <a:extLst>
            <a:ext uri="{909E8E84-426E-40DD-AFC4-6F175D3DCCD1}">
              <a14:hiddenFill xmlns:a14="http://schemas.microsoft.com/office/drawing/2010/main">
                <a:solidFill>
                  <a:srgbClr val="FFFFFF"/>
                </a:solidFill>
              </a14:hiddenFill>
            </a:ext>
          </a:extLst>
        </p:spPr>
      </p:pic>
      <p:pic>
        <p:nvPicPr>
          <p:cNvPr id="162818" name="Picture 5" descr="MC90043264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2581" y="5029200"/>
            <a:ext cx="1228725" cy="1228725"/>
          </a:xfrm>
          <a:prstGeom prst="rect">
            <a:avLst/>
          </a:prstGeom>
          <a:noFill/>
          <a:extLst>
            <a:ext uri="{909E8E84-426E-40DD-AFC4-6F175D3DCCD1}">
              <a14:hiddenFill xmlns:a14="http://schemas.microsoft.com/office/drawing/2010/main">
                <a:solidFill>
                  <a:srgbClr val="FFFFFF"/>
                </a:solidFill>
              </a14:hiddenFill>
            </a:ext>
          </a:extLst>
        </p:spPr>
      </p:pic>
      <p:pic>
        <p:nvPicPr>
          <p:cNvPr id="162817" name="Picture 6" descr="MC90024024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9379" y="4724400"/>
            <a:ext cx="1162050" cy="1228725"/>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5"/>
          <p:cNvSpPr>
            <a:spLocks noChangeShapeType="1"/>
          </p:cNvSpPr>
          <p:nvPr/>
        </p:nvSpPr>
        <p:spPr bwMode="auto">
          <a:xfrm flipV="1">
            <a:off x="4769379" y="3409417"/>
            <a:ext cx="614010" cy="654581"/>
          </a:xfrm>
          <a:prstGeom prst="straightConnector1">
            <a:avLst/>
          </a:prstGeom>
          <a:ln w="76200">
            <a:headEnd/>
            <a:tailEnd type="triangl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en-US" sz="4400">
              <a:ln w="76200">
                <a:solidFill>
                  <a:schemeClr val="tx1"/>
                </a:solidFill>
              </a:ln>
            </a:endParaRPr>
          </a:p>
        </p:txBody>
      </p:sp>
      <p:sp>
        <p:nvSpPr>
          <p:cNvPr id="3" name="Rectangle 6"/>
          <p:cNvSpPr>
            <a:spLocks noChangeArrowheads="1"/>
          </p:cNvSpPr>
          <p:nvPr/>
        </p:nvSpPr>
        <p:spPr bwMode="auto">
          <a:xfrm>
            <a:off x="70071" y="447772"/>
            <a:ext cx="898128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FF0000"/>
                </a:solidFill>
                <a:effectLst/>
                <a:latin typeface="Comic Sans MS" pitchFamily="66" charset="0"/>
                <a:ea typeface="Times New Roman" pitchFamily="18" charset="0"/>
                <a:cs typeface="Times New Roman" pitchFamily="18" charset="0"/>
              </a:rPr>
              <a:t>Do Now</a:t>
            </a:r>
            <a:r>
              <a:rPr lang="en-US" altLang="en-US" dirty="0">
                <a:solidFill>
                  <a:srgbClr val="FF0000"/>
                </a:solidFill>
                <a:latin typeface="Comic Sans MS" pitchFamily="66" charset="0"/>
                <a:ea typeface="Times New Roman" pitchFamily="18" charset="0"/>
                <a:cs typeface="Times New Roman" pitchFamily="18" charset="0"/>
              </a:rPr>
              <a:t>:</a:t>
            </a:r>
            <a:br>
              <a:rPr lang="en-US" altLang="en-US" dirty="0">
                <a:solidFill>
                  <a:srgbClr val="FF0000"/>
                </a:solidFill>
                <a:latin typeface="Comic Sans MS" pitchFamily="66" charset="0"/>
                <a:ea typeface="Times New Roman" pitchFamily="18" charset="0"/>
                <a:cs typeface="Times New Roman" pitchFamily="18" charset="0"/>
              </a:rPr>
            </a:br>
            <a:r>
              <a:rPr lang="en-US" altLang="en-US" sz="2400" dirty="0">
                <a:latin typeface="Comic Sans MS" pitchFamily="66" charset="0"/>
                <a:ea typeface="Times New Roman" pitchFamily="18" charset="0"/>
                <a:cs typeface="Times New Roman" pitchFamily="18" charset="0"/>
              </a:rPr>
              <a:t>Determine th</a:t>
            </a:r>
            <a:r>
              <a:rPr kumimoji="0" lang="en-US" altLang="en-US" sz="2400" b="0" i="0" u="none" strike="noStrike" cap="none" normalizeH="0" baseline="0" dirty="0">
                <a:ln>
                  <a:noFill/>
                </a:ln>
                <a:solidFill>
                  <a:schemeClr val="tx1"/>
                </a:solidFill>
                <a:effectLst/>
                <a:latin typeface="Comic Sans MS" pitchFamily="66" charset="0"/>
                <a:ea typeface="Times New Roman" pitchFamily="18" charset="0"/>
                <a:cs typeface="Times New Roman" pitchFamily="18" charset="0"/>
              </a:rPr>
              <a:t>e form of energy the object has.  </a:t>
            </a:r>
          </a:p>
          <a:p>
            <a:r>
              <a:rPr lang="en-US" sz="1600" dirty="0"/>
              <a:t>a. electrical energy </a:t>
            </a:r>
          </a:p>
          <a:p>
            <a:r>
              <a:rPr lang="en-US" sz="1600" dirty="0"/>
              <a:t>b. chemical energy </a:t>
            </a:r>
          </a:p>
          <a:p>
            <a:r>
              <a:rPr lang="en-US" sz="1600" dirty="0"/>
              <a:t>c. mechanical energy</a:t>
            </a:r>
          </a:p>
          <a:p>
            <a:r>
              <a:rPr lang="en-US" sz="1600" dirty="0"/>
              <a:t>d. nuclear energy</a:t>
            </a:r>
          </a:p>
          <a:p>
            <a:r>
              <a:rPr lang="en-US" sz="1600" dirty="0"/>
              <a:t>e. electromagnetic energy</a:t>
            </a:r>
          </a:p>
          <a:p>
            <a:r>
              <a:rPr lang="en-US" sz="1600" dirty="0"/>
              <a:t>f. heat energy</a:t>
            </a:r>
            <a:r>
              <a:rPr kumimoji="0" lang="en-US" altLang="en-US" sz="1600" b="0" i="0" u="none" strike="noStrike" cap="none" normalizeH="0" dirty="0">
                <a:ln>
                  <a:noFill/>
                </a:ln>
                <a:solidFill>
                  <a:schemeClr val="tx1"/>
                </a:solidFill>
                <a:effectLst/>
                <a:latin typeface="Comic Sans MS" pitchFamily="66" charset="0"/>
                <a:ea typeface="Times New Roman" pitchFamily="18" charset="0"/>
                <a:cs typeface="Times New Roman" pitchFamily="18" charset="0"/>
              </a:rPr>
              <a:t>.</a:t>
            </a:r>
            <a:endParaRPr kumimoji="0" lang="en-US" altLang="en-US" sz="1600" b="0" i="0" u="none" strike="noStrike" cap="none" normalizeH="0" baseline="0" dirty="0">
              <a:ln>
                <a:noFill/>
              </a:ln>
              <a:solidFill>
                <a:schemeClr val="tx1"/>
              </a:solidFill>
              <a:effectLst/>
            </a:endParaRPr>
          </a:p>
        </p:txBody>
      </p:sp>
      <p:sp>
        <p:nvSpPr>
          <p:cNvPr id="4" name="Rectangle 7"/>
          <p:cNvSpPr>
            <a:spLocks noChangeArrowheads="1"/>
          </p:cNvSpPr>
          <p:nvPr/>
        </p:nvSpPr>
        <p:spPr bwMode="auto">
          <a:xfrm>
            <a:off x="45720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11"/>
          <p:cNvSpPr>
            <a:spLocks noChangeArrowheads="1"/>
          </p:cNvSpPr>
          <p:nvPr/>
        </p:nvSpPr>
        <p:spPr bwMode="auto">
          <a:xfrm>
            <a:off x="3844705" y="5962649"/>
            <a:ext cx="358561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Comic Sans MS" pitchFamily="66" charset="0"/>
                <a:ea typeface="Times New Roman" pitchFamily="18" charset="0"/>
                <a:cs typeface="Times New Roman" pitchFamily="18" charset="0"/>
              </a:rPr>
              <a:t> (Nuclear power plant )</a:t>
            </a:r>
            <a:endParaRPr kumimoji="0" lang="en-US" altLang="en-US" sz="12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omic Sans MS" pitchFamily="66" charset="0"/>
                <a:ea typeface="Times New Roman" pitchFamily="18" charset="0"/>
                <a:cs typeface="Times New Roman" pitchFamily="18" charset="0"/>
              </a:rPr>
              <a:t>                                                                     </a:t>
            </a:r>
            <a:endParaRPr kumimoji="0" lang="en-US" altLang="en-US" sz="1800" b="0" i="0" u="none" strike="noStrike" cap="none" normalizeH="0" baseline="0" dirty="0">
              <a:ln>
                <a:noFill/>
              </a:ln>
              <a:solidFill>
                <a:schemeClr val="tx1"/>
              </a:solidFill>
              <a:effectLst/>
              <a:latin typeface="Arial" pitchFamily="34" charset="0"/>
            </a:endParaRPr>
          </a:p>
        </p:txBody>
      </p:sp>
      <p:sp>
        <p:nvSpPr>
          <p:cNvPr id="9" name="TextBox 8"/>
          <p:cNvSpPr txBox="1"/>
          <p:nvPr/>
        </p:nvSpPr>
        <p:spPr>
          <a:xfrm>
            <a:off x="835819" y="2920646"/>
            <a:ext cx="766762" cy="584775"/>
          </a:xfrm>
          <a:prstGeom prst="rect">
            <a:avLst/>
          </a:prstGeom>
          <a:noFill/>
        </p:spPr>
        <p:txBody>
          <a:bodyPr wrap="square" rtlCol="0">
            <a:spAutoFit/>
          </a:bodyPr>
          <a:lstStyle/>
          <a:p>
            <a:r>
              <a:rPr lang="en-US" dirty="0"/>
              <a:t>1.</a:t>
            </a:r>
          </a:p>
        </p:txBody>
      </p:sp>
      <p:sp>
        <p:nvSpPr>
          <p:cNvPr id="14" name="TextBox 13"/>
          <p:cNvSpPr txBox="1"/>
          <p:nvPr/>
        </p:nvSpPr>
        <p:spPr>
          <a:xfrm>
            <a:off x="3912986" y="4867693"/>
            <a:ext cx="766762" cy="584775"/>
          </a:xfrm>
          <a:prstGeom prst="rect">
            <a:avLst/>
          </a:prstGeom>
          <a:noFill/>
        </p:spPr>
        <p:txBody>
          <a:bodyPr wrap="square" rtlCol="0">
            <a:spAutoFit/>
          </a:bodyPr>
          <a:lstStyle/>
          <a:p>
            <a:r>
              <a:rPr lang="en-US" dirty="0"/>
              <a:t>4.</a:t>
            </a:r>
          </a:p>
        </p:txBody>
      </p:sp>
      <p:sp>
        <p:nvSpPr>
          <p:cNvPr id="15" name="TextBox 14"/>
          <p:cNvSpPr txBox="1"/>
          <p:nvPr/>
        </p:nvSpPr>
        <p:spPr>
          <a:xfrm>
            <a:off x="835819" y="4898737"/>
            <a:ext cx="766762" cy="584775"/>
          </a:xfrm>
          <a:prstGeom prst="rect">
            <a:avLst/>
          </a:prstGeom>
          <a:noFill/>
        </p:spPr>
        <p:txBody>
          <a:bodyPr wrap="square" rtlCol="0">
            <a:spAutoFit/>
          </a:bodyPr>
          <a:lstStyle/>
          <a:p>
            <a:r>
              <a:rPr lang="en-US" dirty="0"/>
              <a:t>3.</a:t>
            </a:r>
          </a:p>
        </p:txBody>
      </p:sp>
      <p:sp>
        <p:nvSpPr>
          <p:cNvPr id="27" name="TextBox 26"/>
          <p:cNvSpPr txBox="1"/>
          <p:nvPr/>
        </p:nvSpPr>
        <p:spPr>
          <a:xfrm>
            <a:off x="4112966" y="2922011"/>
            <a:ext cx="766762" cy="584775"/>
          </a:xfrm>
          <a:prstGeom prst="rect">
            <a:avLst/>
          </a:prstGeom>
          <a:noFill/>
        </p:spPr>
        <p:txBody>
          <a:bodyPr wrap="square" rtlCol="0">
            <a:spAutoFit/>
          </a:bodyPr>
          <a:lstStyle/>
          <a:p>
            <a:r>
              <a:rPr lang="en-US" dirty="0"/>
              <a:t>2.</a:t>
            </a:r>
          </a:p>
        </p:txBody>
      </p:sp>
      <p:sp>
        <p:nvSpPr>
          <p:cNvPr id="16" name="Text Box 14">
            <a:extLst>
              <a:ext uri="{FF2B5EF4-FFF2-40B4-BE49-F238E27FC236}">
                <a16:creationId xmlns:a16="http://schemas.microsoft.com/office/drawing/2014/main" id="{819153B1-205A-4B2B-B319-077C451975AC}"/>
              </a:ext>
            </a:extLst>
          </p:cNvPr>
          <p:cNvSpPr txBox="1">
            <a:spLocks noChangeArrowheads="1"/>
          </p:cNvSpPr>
          <p:nvPr/>
        </p:nvSpPr>
        <p:spPr bwMode="auto">
          <a:xfrm>
            <a:off x="2204208" y="4082373"/>
            <a:ext cx="395703" cy="461665"/>
          </a:xfrm>
          <a:prstGeom prst="rect">
            <a:avLst/>
          </a:prstGeom>
          <a:solidFill>
            <a:schemeClr val="accent2"/>
          </a:solidFill>
          <a:ln w="9525">
            <a:noFill/>
            <a:miter lim="800000"/>
            <a:headEnd/>
            <a:tailEnd/>
          </a:ln>
          <a:effectLst/>
        </p:spPr>
        <p:txBody>
          <a:bodyPr wrap="square">
            <a:spAutoFit/>
          </a:bodyPr>
          <a:lstStyle/>
          <a:p>
            <a:r>
              <a:rPr lang="en-US" sz="2400" dirty="0"/>
              <a:t>b</a:t>
            </a:r>
          </a:p>
        </p:txBody>
      </p:sp>
      <p:sp>
        <p:nvSpPr>
          <p:cNvPr id="17" name="Text Box 14">
            <a:extLst>
              <a:ext uri="{FF2B5EF4-FFF2-40B4-BE49-F238E27FC236}">
                <a16:creationId xmlns:a16="http://schemas.microsoft.com/office/drawing/2014/main" id="{E219DA39-8F74-40CA-BEAE-E66D3184B421}"/>
              </a:ext>
            </a:extLst>
          </p:cNvPr>
          <p:cNvSpPr txBox="1">
            <a:spLocks noChangeArrowheads="1"/>
          </p:cNvSpPr>
          <p:nvPr/>
        </p:nvSpPr>
        <p:spPr bwMode="auto">
          <a:xfrm>
            <a:off x="6166612" y="4118977"/>
            <a:ext cx="395703" cy="461665"/>
          </a:xfrm>
          <a:prstGeom prst="rect">
            <a:avLst/>
          </a:prstGeom>
          <a:solidFill>
            <a:schemeClr val="accent2"/>
          </a:solidFill>
          <a:ln w="9525">
            <a:noFill/>
            <a:miter lim="800000"/>
            <a:headEnd/>
            <a:tailEnd/>
          </a:ln>
          <a:effectLst/>
        </p:spPr>
        <p:txBody>
          <a:bodyPr wrap="square">
            <a:spAutoFit/>
          </a:bodyPr>
          <a:lstStyle/>
          <a:p>
            <a:r>
              <a:rPr lang="en-US" sz="2400" dirty="0"/>
              <a:t>e</a:t>
            </a:r>
          </a:p>
        </p:txBody>
      </p:sp>
      <p:sp>
        <p:nvSpPr>
          <p:cNvPr id="18" name="Text Box 14">
            <a:extLst>
              <a:ext uri="{FF2B5EF4-FFF2-40B4-BE49-F238E27FC236}">
                <a16:creationId xmlns:a16="http://schemas.microsoft.com/office/drawing/2014/main" id="{D646D0E9-927C-4EA9-8C14-43E7A5677DEA}"/>
              </a:ext>
            </a:extLst>
          </p:cNvPr>
          <p:cNvSpPr txBox="1">
            <a:spLocks noChangeArrowheads="1"/>
          </p:cNvSpPr>
          <p:nvPr/>
        </p:nvSpPr>
        <p:spPr bwMode="auto">
          <a:xfrm>
            <a:off x="2880279" y="5796260"/>
            <a:ext cx="395703" cy="461665"/>
          </a:xfrm>
          <a:prstGeom prst="rect">
            <a:avLst/>
          </a:prstGeom>
          <a:solidFill>
            <a:schemeClr val="accent2"/>
          </a:solidFill>
          <a:ln w="9525">
            <a:noFill/>
            <a:miter lim="800000"/>
            <a:headEnd/>
            <a:tailEnd/>
          </a:ln>
          <a:effectLst/>
        </p:spPr>
        <p:txBody>
          <a:bodyPr wrap="square">
            <a:spAutoFit/>
          </a:bodyPr>
          <a:lstStyle/>
          <a:p>
            <a:r>
              <a:rPr lang="en-US" sz="2400" dirty="0"/>
              <a:t>a</a:t>
            </a:r>
          </a:p>
        </p:txBody>
      </p:sp>
      <p:sp>
        <p:nvSpPr>
          <p:cNvPr id="19" name="Text Box 14">
            <a:extLst>
              <a:ext uri="{FF2B5EF4-FFF2-40B4-BE49-F238E27FC236}">
                <a16:creationId xmlns:a16="http://schemas.microsoft.com/office/drawing/2014/main" id="{6D658883-17CE-4C2A-A6D5-8494532A05DB}"/>
              </a:ext>
            </a:extLst>
          </p:cNvPr>
          <p:cNvSpPr txBox="1">
            <a:spLocks noChangeArrowheads="1"/>
          </p:cNvSpPr>
          <p:nvPr/>
        </p:nvSpPr>
        <p:spPr bwMode="auto">
          <a:xfrm>
            <a:off x="7226974" y="5334595"/>
            <a:ext cx="395703" cy="461665"/>
          </a:xfrm>
          <a:prstGeom prst="rect">
            <a:avLst/>
          </a:prstGeom>
          <a:solidFill>
            <a:schemeClr val="accent2"/>
          </a:solidFill>
          <a:ln w="9525">
            <a:noFill/>
            <a:miter lim="800000"/>
            <a:headEnd/>
            <a:tailEnd/>
          </a:ln>
          <a:effectLst/>
        </p:spPr>
        <p:txBody>
          <a:bodyPr wrap="square">
            <a:spAutoFit/>
          </a:bodyPr>
          <a:lstStyle/>
          <a:p>
            <a:r>
              <a:rPr lang="en-US" sz="2400" dirty="0"/>
              <a:t>d</a:t>
            </a:r>
          </a:p>
        </p:txBody>
      </p:sp>
    </p:spTree>
    <p:extLst>
      <p:ext uri="{BB962C8B-B14F-4D97-AF65-F5344CB8AC3E}">
        <p14:creationId xmlns:p14="http://schemas.microsoft.com/office/powerpoint/2010/main" val="150700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nimBg="1" autoUpdateAnimBg="0"/>
      <p:bldP spid="18" grpId="0" animBg="1" autoUpdateAnimBg="0"/>
      <p:bldP spid="19"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Text Box 3"/>
          <p:cNvSpPr txBox="1">
            <a:spLocks noChangeArrowheads="1"/>
          </p:cNvSpPr>
          <p:nvPr/>
        </p:nvSpPr>
        <p:spPr bwMode="auto">
          <a:xfrm>
            <a:off x="0" y="1066800"/>
            <a:ext cx="9144000" cy="3970318"/>
          </a:xfrm>
          <a:prstGeom prst="rect">
            <a:avLst/>
          </a:prstGeom>
          <a:noFill/>
          <a:ln w="9525">
            <a:noFill/>
            <a:miter lim="800000"/>
            <a:headEnd/>
            <a:tailEnd/>
          </a:ln>
          <a:effectLst/>
        </p:spPr>
        <p:txBody>
          <a:bodyPr wrap="square">
            <a:spAutoFit/>
          </a:bodyPr>
          <a:lstStyle/>
          <a:p>
            <a:pPr lvl="1"/>
            <a:endParaRPr lang="en-US" sz="2000" b="0" dirty="0"/>
          </a:p>
          <a:p>
            <a:pPr lvl="1"/>
            <a:endParaRPr lang="en-US" sz="2000" b="0" dirty="0"/>
          </a:p>
          <a:p>
            <a:pPr lvl="1"/>
            <a:r>
              <a:rPr lang="en-US" sz="2000" b="0" dirty="0">
                <a:solidFill>
                  <a:srgbClr val="37DE3F"/>
                </a:solidFill>
              </a:rPr>
              <a:t>A change from one form of energy to another is called </a:t>
            </a:r>
            <a:r>
              <a:rPr lang="en-US" sz="2000" dirty="0">
                <a:solidFill>
                  <a:srgbClr val="FFFA06"/>
                </a:solidFill>
              </a:rPr>
              <a:t>energy conversion</a:t>
            </a:r>
            <a:r>
              <a:rPr lang="en-US" sz="2000" b="0" dirty="0">
                <a:solidFill>
                  <a:srgbClr val="37DE3F"/>
                </a:solidFill>
              </a:rPr>
              <a:t>.</a:t>
            </a:r>
          </a:p>
          <a:p>
            <a:pPr lvl="1"/>
            <a:r>
              <a:rPr lang="en-US" sz="2000" b="0" dirty="0">
                <a:solidFill>
                  <a:srgbClr val="37DE3F"/>
                </a:solidFill>
              </a:rPr>
              <a:t>Most forms of energy can be converted into any other form.</a:t>
            </a:r>
          </a:p>
          <a:p>
            <a:pPr lvl="1"/>
            <a:r>
              <a:rPr lang="en-US" sz="2000" b="0" dirty="0">
                <a:solidFill>
                  <a:srgbClr val="37DE3F"/>
                </a:solidFill>
              </a:rPr>
              <a:t>For example a toaster converts electrical energy to thermal energy.  Your body converts chemical energy in the food you eat into the mechanical energy you need to move your muscles.</a:t>
            </a:r>
          </a:p>
          <a:p>
            <a:pPr lvl="1"/>
            <a:r>
              <a:rPr lang="en-US" sz="2000" b="0" dirty="0">
                <a:solidFill>
                  <a:srgbClr val="37DE3F"/>
                </a:solidFill>
              </a:rPr>
              <a:t>Usually </a:t>
            </a:r>
            <a:r>
              <a:rPr lang="en-US" sz="2000" dirty="0">
                <a:solidFill>
                  <a:srgbClr val="FF0000"/>
                </a:solidFill>
              </a:rPr>
              <a:t>heat</a:t>
            </a:r>
            <a:r>
              <a:rPr lang="en-US" sz="2000" b="0" dirty="0">
                <a:solidFill>
                  <a:srgbClr val="37DE3F"/>
                </a:solidFill>
              </a:rPr>
              <a:t> energy is also formed in an </a:t>
            </a:r>
            <a:r>
              <a:rPr lang="en-US" sz="2000" dirty="0">
                <a:solidFill>
                  <a:srgbClr val="FFFF00"/>
                </a:solidFill>
              </a:rPr>
              <a:t>energy conversion</a:t>
            </a:r>
            <a:r>
              <a:rPr lang="en-US" sz="2000" b="0" dirty="0">
                <a:solidFill>
                  <a:srgbClr val="FFFF00"/>
                </a:solidFill>
              </a:rPr>
              <a:t>.</a:t>
            </a:r>
          </a:p>
          <a:p>
            <a:pPr algn="ctr"/>
            <a:endParaRPr lang="en-US" sz="2400" u="sng" dirty="0">
              <a:solidFill>
                <a:srgbClr val="37DE3F"/>
              </a:solidFill>
            </a:endParaRPr>
          </a:p>
          <a:p>
            <a:pPr>
              <a:spcBef>
                <a:spcPct val="50000"/>
              </a:spcBef>
            </a:pPr>
            <a:endParaRPr lang="en-US" dirty="0"/>
          </a:p>
        </p:txBody>
      </p:sp>
      <p:sp>
        <p:nvSpPr>
          <p:cNvPr id="147463" name="Text Box 7"/>
          <p:cNvSpPr txBox="1">
            <a:spLocks noChangeArrowheads="1"/>
          </p:cNvSpPr>
          <p:nvPr/>
        </p:nvSpPr>
        <p:spPr bwMode="auto">
          <a:xfrm>
            <a:off x="1524000" y="0"/>
            <a:ext cx="5791200" cy="1477328"/>
          </a:xfrm>
          <a:prstGeom prst="rect">
            <a:avLst/>
          </a:prstGeom>
          <a:solidFill>
            <a:schemeClr val="tx1"/>
          </a:solidFill>
          <a:ln w="9525">
            <a:noFill/>
            <a:miter lim="800000"/>
            <a:headEnd/>
            <a:tailEnd/>
          </a:ln>
          <a:effectLst/>
        </p:spPr>
        <p:txBody>
          <a:bodyPr>
            <a:spAutoFit/>
          </a:bodyPr>
          <a:lstStyle/>
          <a:p>
            <a:pPr algn="ctr"/>
            <a:r>
              <a:rPr lang="en-US" sz="2000" u="sng" dirty="0">
                <a:solidFill>
                  <a:srgbClr val="FFFA06"/>
                </a:solidFill>
              </a:rPr>
              <a:t>Energy Transformations</a:t>
            </a:r>
          </a:p>
          <a:p>
            <a:pPr algn="ctr"/>
            <a:r>
              <a:rPr lang="en-US" sz="2000" u="sng" dirty="0">
                <a:solidFill>
                  <a:srgbClr val="FFFA06"/>
                </a:solidFill>
              </a:rPr>
              <a:t>Conversions Between Forms of Energy</a:t>
            </a:r>
            <a:endParaRPr lang="en-US" sz="2000" u="sng" dirty="0">
              <a:solidFill>
                <a:srgbClr val="376DFF"/>
              </a:solidFill>
            </a:endParaRPr>
          </a:p>
          <a:p>
            <a:endParaRPr lang="en-US" sz="2000" b="0" dirty="0">
              <a:latin typeface="ＭＳ Ｐゴシック" pitchFamily="16" charset="-128"/>
            </a:endParaRPr>
          </a:p>
          <a:p>
            <a:pPr>
              <a:spcBef>
                <a:spcPct val="50000"/>
              </a:spcBef>
            </a:pPr>
            <a:endParaRPr lang="en-US" sz="2000" dirty="0"/>
          </a:p>
        </p:txBody>
      </p:sp>
      <p:sp>
        <p:nvSpPr>
          <p:cNvPr id="147464" name="Text Box 8"/>
          <p:cNvSpPr txBox="1">
            <a:spLocks noChangeArrowheads="1"/>
          </p:cNvSpPr>
          <p:nvPr/>
        </p:nvSpPr>
        <p:spPr bwMode="auto">
          <a:xfrm>
            <a:off x="914400" y="6019800"/>
            <a:ext cx="3048000" cy="274638"/>
          </a:xfrm>
          <a:prstGeom prst="rect">
            <a:avLst/>
          </a:prstGeom>
          <a:solidFill>
            <a:srgbClr val="FFFFFF"/>
          </a:solidFill>
          <a:ln w="9525">
            <a:noFill/>
            <a:miter lim="800000"/>
            <a:headEnd/>
            <a:tailEnd/>
          </a:ln>
          <a:effectLst/>
        </p:spPr>
        <p:txBody>
          <a:bodyPr>
            <a:spAutoFit/>
          </a:bodyPr>
          <a:lstStyle/>
          <a:p>
            <a:pPr>
              <a:spcBef>
                <a:spcPct val="50000"/>
              </a:spcBef>
            </a:pPr>
            <a:r>
              <a:rPr lang="en-US" sz="1200">
                <a:solidFill>
                  <a:srgbClr val="E70C00"/>
                </a:solidFill>
              </a:rPr>
              <a:t>Electrical Energy into Thermal Energy</a:t>
            </a:r>
            <a:endParaRPr lang="en-US" sz="1200"/>
          </a:p>
        </p:txBody>
      </p:sp>
      <p:sp>
        <p:nvSpPr>
          <p:cNvPr id="147465" name="Text Box 9"/>
          <p:cNvSpPr txBox="1">
            <a:spLocks noChangeArrowheads="1"/>
          </p:cNvSpPr>
          <p:nvPr/>
        </p:nvSpPr>
        <p:spPr bwMode="auto">
          <a:xfrm>
            <a:off x="5410200" y="6019800"/>
            <a:ext cx="3429000" cy="274638"/>
          </a:xfrm>
          <a:prstGeom prst="rect">
            <a:avLst/>
          </a:prstGeom>
          <a:solidFill>
            <a:schemeClr val="bg1"/>
          </a:solidFill>
          <a:ln w="9525">
            <a:noFill/>
            <a:miter lim="800000"/>
            <a:headEnd/>
            <a:tailEnd/>
          </a:ln>
          <a:effectLst/>
        </p:spPr>
        <p:txBody>
          <a:bodyPr>
            <a:spAutoFit/>
          </a:bodyPr>
          <a:lstStyle/>
          <a:p>
            <a:pPr>
              <a:spcBef>
                <a:spcPct val="50000"/>
              </a:spcBef>
            </a:pPr>
            <a:r>
              <a:rPr lang="en-US" sz="1200">
                <a:solidFill>
                  <a:srgbClr val="E70C00"/>
                </a:solidFill>
              </a:rPr>
              <a:t>Chemical Energy into Mechanical Energy</a:t>
            </a:r>
          </a:p>
        </p:txBody>
      </p:sp>
      <p:pic>
        <p:nvPicPr>
          <p:cNvPr id="150530" name="Picture 2" descr="http://janeheller.mlblogs.com/toaster.jpg"/>
          <p:cNvPicPr>
            <a:picLocks noChangeAspect="1" noChangeArrowheads="1"/>
          </p:cNvPicPr>
          <p:nvPr/>
        </p:nvPicPr>
        <p:blipFill>
          <a:blip r:embed="rId3" cstate="print"/>
          <a:srcRect/>
          <a:stretch>
            <a:fillRect/>
          </a:stretch>
        </p:blipFill>
        <p:spPr bwMode="auto">
          <a:xfrm>
            <a:off x="1981200" y="4419600"/>
            <a:ext cx="1099413" cy="1321539"/>
          </a:xfrm>
          <a:prstGeom prst="rect">
            <a:avLst/>
          </a:prstGeom>
          <a:noFill/>
        </p:spPr>
      </p:pic>
      <p:pic>
        <p:nvPicPr>
          <p:cNvPr id="150532" name="Picture 4" descr="http://science.nationalgeographic.com/staticfiles/NGS/Shared/StaticFiles/Science/Images/Content/eating-200161396-001-sw.jpg"/>
          <p:cNvPicPr>
            <a:picLocks noChangeAspect="1" noChangeArrowheads="1"/>
          </p:cNvPicPr>
          <p:nvPr/>
        </p:nvPicPr>
        <p:blipFill>
          <a:blip r:embed="rId4" cstate="print"/>
          <a:srcRect l="26667" r="27473" b="13073"/>
          <a:stretch>
            <a:fillRect/>
          </a:stretch>
        </p:blipFill>
        <p:spPr bwMode="auto">
          <a:xfrm>
            <a:off x="6477000" y="4038600"/>
            <a:ext cx="1219200" cy="173397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752600" y="0"/>
            <a:ext cx="6019800" cy="946150"/>
          </a:xfrm>
          <a:prstGeom prst="rect">
            <a:avLst/>
          </a:prstGeom>
          <a:solidFill>
            <a:srgbClr val="376DFF"/>
          </a:solidFill>
          <a:ln w="9525">
            <a:noFill/>
            <a:miter lim="800000"/>
            <a:headEnd/>
            <a:tailEnd/>
          </a:ln>
          <a:effectLst/>
        </p:spPr>
        <p:txBody>
          <a:bodyPr>
            <a:spAutoFit/>
          </a:bodyPr>
          <a:lstStyle/>
          <a:p>
            <a:pPr algn="ctr">
              <a:spcBef>
                <a:spcPct val="50000"/>
              </a:spcBef>
            </a:pPr>
            <a:r>
              <a:rPr lang="en-US" sz="2800">
                <a:solidFill>
                  <a:srgbClr val="000F0C"/>
                </a:solidFill>
              </a:rPr>
              <a:t>ENERGY CONVERSIONS (ENERGY TRANSFORMATIONS)</a:t>
            </a:r>
          </a:p>
        </p:txBody>
      </p:sp>
      <p:sp>
        <p:nvSpPr>
          <p:cNvPr id="27651" name="Text Box 3"/>
          <p:cNvSpPr txBox="1">
            <a:spLocks noChangeArrowheads="1"/>
          </p:cNvSpPr>
          <p:nvPr/>
        </p:nvSpPr>
        <p:spPr bwMode="auto">
          <a:xfrm>
            <a:off x="0" y="1143000"/>
            <a:ext cx="9144000" cy="885825"/>
          </a:xfrm>
          <a:prstGeom prst="rect">
            <a:avLst/>
          </a:prstGeom>
          <a:solidFill>
            <a:srgbClr val="0FD800"/>
          </a:solidFill>
          <a:ln w="9525">
            <a:noFill/>
            <a:miter lim="800000"/>
            <a:headEnd/>
            <a:tailEnd/>
          </a:ln>
          <a:effectLst/>
        </p:spPr>
        <p:txBody>
          <a:bodyPr>
            <a:spAutoFit/>
          </a:bodyPr>
          <a:lstStyle/>
          <a:p>
            <a:pPr algn="ctr">
              <a:spcBef>
                <a:spcPct val="50000"/>
              </a:spcBef>
            </a:pPr>
            <a:r>
              <a:rPr lang="en-US" sz="2600">
                <a:solidFill>
                  <a:srgbClr val="000F0C"/>
                </a:solidFill>
              </a:rPr>
              <a:t>Energy can be converted (</a:t>
            </a:r>
            <a:r>
              <a:rPr lang="en-US" sz="2600" u="sng">
                <a:solidFill>
                  <a:srgbClr val="C100B2"/>
                </a:solidFill>
              </a:rPr>
              <a:t>transformed</a:t>
            </a:r>
            <a:r>
              <a:rPr lang="en-US" sz="2600">
                <a:solidFill>
                  <a:srgbClr val="000F0C"/>
                </a:solidFill>
              </a:rPr>
              <a:t> or </a:t>
            </a:r>
            <a:r>
              <a:rPr lang="en-US" sz="2600" u="sng">
                <a:solidFill>
                  <a:srgbClr val="C100B2"/>
                </a:solidFill>
              </a:rPr>
              <a:t>changed</a:t>
            </a:r>
            <a:r>
              <a:rPr lang="en-US" sz="2600">
                <a:solidFill>
                  <a:srgbClr val="000F0C"/>
                </a:solidFill>
              </a:rPr>
              <a:t>) from one form to another.</a:t>
            </a:r>
            <a:endParaRPr lang="en-US" sz="2600"/>
          </a:p>
        </p:txBody>
      </p:sp>
      <p:sp>
        <p:nvSpPr>
          <p:cNvPr id="27652" name="Text Box 4"/>
          <p:cNvSpPr txBox="1">
            <a:spLocks noChangeArrowheads="1"/>
          </p:cNvSpPr>
          <p:nvPr/>
        </p:nvSpPr>
        <p:spPr bwMode="auto">
          <a:xfrm>
            <a:off x="0" y="2724150"/>
            <a:ext cx="9144000" cy="3546475"/>
          </a:xfrm>
          <a:prstGeom prst="rect">
            <a:avLst/>
          </a:prstGeom>
          <a:solidFill>
            <a:srgbClr val="FFFD0F"/>
          </a:solidFill>
          <a:ln w="9525">
            <a:noFill/>
            <a:miter lim="800000"/>
            <a:headEnd/>
            <a:tailEnd/>
          </a:ln>
          <a:effectLst/>
        </p:spPr>
        <p:txBody>
          <a:bodyPr>
            <a:spAutoFit/>
          </a:bodyPr>
          <a:lstStyle/>
          <a:p>
            <a:pPr marL="457200" indent="-457200">
              <a:spcBef>
                <a:spcPct val="50000"/>
              </a:spcBef>
            </a:pPr>
            <a:r>
              <a:rPr lang="en-US" sz="2400">
                <a:solidFill>
                  <a:srgbClr val="000F0C"/>
                </a:solidFill>
              </a:rPr>
              <a:t>1) Food has POTENTIAL </a:t>
            </a:r>
            <a:r>
              <a:rPr lang="en-US" sz="2400" u="sng">
                <a:solidFill>
                  <a:srgbClr val="000F0C"/>
                </a:solidFill>
              </a:rPr>
              <a:t>CHEMICAL </a:t>
            </a:r>
            <a:r>
              <a:rPr lang="en-US" sz="2400">
                <a:solidFill>
                  <a:srgbClr val="000F0C"/>
                </a:solidFill>
              </a:rPr>
              <a:t>energy.  </a:t>
            </a:r>
          </a:p>
          <a:p>
            <a:pPr marL="457200" indent="-457200">
              <a:spcBef>
                <a:spcPct val="50000"/>
              </a:spcBef>
            </a:pPr>
            <a:r>
              <a:rPr lang="en-US" sz="2400">
                <a:solidFill>
                  <a:srgbClr val="000F0C"/>
                </a:solidFill>
              </a:rPr>
              <a:t>2)  When you eat it, the bonds in the atoms are broken and the energy is released to your cells.  </a:t>
            </a:r>
          </a:p>
          <a:p>
            <a:pPr marL="457200" indent="-457200">
              <a:spcBef>
                <a:spcPct val="50000"/>
              </a:spcBef>
              <a:buFont typeface="Times" pitchFamily="16" charset="0"/>
              <a:buAutoNum type="arabicParenR" startAt="3"/>
            </a:pPr>
            <a:r>
              <a:rPr lang="en-US" sz="2400">
                <a:solidFill>
                  <a:srgbClr val="000F0C"/>
                </a:solidFill>
              </a:rPr>
              <a:t>Your body CHANGES the chemical energy to KINETIC </a:t>
            </a:r>
            <a:r>
              <a:rPr lang="en-US" sz="2400" u="sng">
                <a:solidFill>
                  <a:srgbClr val="000F0C"/>
                </a:solidFill>
              </a:rPr>
              <a:t>MECHANICAL ENERGY</a:t>
            </a:r>
            <a:r>
              <a:rPr lang="en-US" sz="2400">
                <a:solidFill>
                  <a:srgbClr val="000F0C"/>
                </a:solidFill>
              </a:rPr>
              <a:t> when you run, jump, write, walk.</a:t>
            </a:r>
          </a:p>
          <a:p>
            <a:pPr marL="457200" indent="-457200">
              <a:spcBef>
                <a:spcPct val="50000"/>
              </a:spcBef>
              <a:buFont typeface="Times" pitchFamily="16" charset="0"/>
              <a:buNone/>
            </a:pPr>
            <a:r>
              <a:rPr lang="en-US" sz="2400">
                <a:solidFill>
                  <a:srgbClr val="000F0C"/>
                </a:solidFill>
              </a:rPr>
              <a:t>4)  </a:t>
            </a:r>
            <a:r>
              <a:rPr lang="en-US" sz="2300">
                <a:solidFill>
                  <a:srgbClr val="000F0C"/>
                </a:solidFill>
              </a:rPr>
              <a:t>Finally, your body creates THERMAL (HEAT) ENERGY you can feel because the molecules inside you are moving!</a:t>
            </a:r>
          </a:p>
        </p:txBody>
      </p:sp>
      <p:sp>
        <p:nvSpPr>
          <p:cNvPr id="27653" name="Text Box 5"/>
          <p:cNvSpPr txBox="1">
            <a:spLocks noChangeArrowheads="1"/>
          </p:cNvSpPr>
          <p:nvPr/>
        </p:nvSpPr>
        <p:spPr bwMode="auto">
          <a:xfrm>
            <a:off x="3352800" y="2209800"/>
            <a:ext cx="2187575" cy="457200"/>
          </a:xfrm>
          <a:prstGeom prst="rect">
            <a:avLst/>
          </a:prstGeom>
          <a:solidFill>
            <a:srgbClr val="C100B2"/>
          </a:solidFill>
          <a:ln w="9525">
            <a:noFill/>
            <a:miter lim="800000"/>
            <a:headEnd/>
            <a:tailEnd/>
          </a:ln>
          <a:effectLst/>
        </p:spPr>
        <p:txBody>
          <a:bodyPr wrap="none">
            <a:spAutoFit/>
          </a:bodyPr>
          <a:lstStyle/>
          <a:p>
            <a:r>
              <a:rPr lang="en-US" sz="2400"/>
              <a:t>For example…</a:t>
            </a:r>
            <a:endParaRPr lang="en-US"/>
          </a:p>
        </p:txBody>
      </p:sp>
      <p:pic>
        <p:nvPicPr>
          <p:cNvPr id="27654" name="Picture 6"/>
          <p:cNvPicPr>
            <a:picLocks noChangeAspect="1" noChangeArrowheads="1"/>
          </p:cNvPicPr>
          <p:nvPr/>
        </p:nvPicPr>
        <p:blipFill>
          <a:blip r:embed="rId3" cstate="print"/>
          <a:srcRect/>
          <a:stretch>
            <a:fillRect/>
          </a:stretch>
        </p:blipFill>
        <p:spPr bwMode="auto">
          <a:xfrm>
            <a:off x="7086600" y="1752600"/>
            <a:ext cx="1814513" cy="1447800"/>
          </a:xfrm>
          <a:prstGeom prst="rect">
            <a:avLst/>
          </a:prstGeom>
          <a:noFill/>
        </p:spPr>
      </p:pic>
      <p:pic>
        <p:nvPicPr>
          <p:cNvPr id="27655" name="Picture 7"/>
          <p:cNvPicPr>
            <a:picLocks noChangeAspect="1" noChangeArrowheads="1"/>
          </p:cNvPicPr>
          <p:nvPr/>
        </p:nvPicPr>
        <p:blipFill>
          <a:blip r:embed="rId4" cstate="print"/>
          <a:srcRect/>
          <a:stretch>
            <a:fillRect/>
          </a:stretch>
        </p:blipFill>
        <p:spPr bwMode="auto">
          <a:xfrm>
            <a:off x="8077200" y="4572000"/>
            <a:ext cx="1066800" cy="8667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p:cTn id="7" dur="500" fill="hold"/>
                                        <p:tgtEl>
                                          <p:spTgt spid="27651"/>
                                        </p:tgtEl>
                                        <p:attrNameLst>
                                          <p:attrName>ppt_w</p:attrName>
                                        </p:attrNameLst>
                                      </p:cBhvr>
                                      <p:tavLst>
                                        <p:tav tm="0">
                                          <p:val>
                                            <p:fltVal val="0"/>
                                          </p:val>
                                        </p:tav>
                                        <p:tav tm="100000">
                                          <p:val>
                                            <p:strVal val="#ppt_w"/>
                                          </p:val>
                                        </p:tav>
                                      </p:tavLst>
                                    </p:anim>
                                    <p:anim calcmode="lin" valueType="num">
                                      <p:cBhvr>
                                        <p:cTn id="8" dur="500" fill="hold"/>
                                        <p:tgtEl>
                                          <p:spTgt spid="2765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7653"/>
                                        </p:tgtEl>
                                        <p:attrNameLst>
                                          <p:attrName>style.visibility</p:attrName>
                                        </p:attrNameLst>
                                      </p:cBhvr>
                                      <p:to>
                                        <p:strVal val="visible"/>
                                      </p:to>
                                    </p:set>
                                    <p:animEffect transition="in" filter="dissolve">
                                      <p:cBhvr>
                                        <p:cTn id="13" dur="500"/>
                                        <p:tgtEl>
                                          <p:spTgt spid="2765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7652"/>
                                        </p:tgtEl>
                                        <p:attrNameLst>
                                          <p:attrName>style.visibility</p:attrName>
                                        </p:attrNameLst>
                                      </p:cBhvr>
                                      <p:to>
                                        <p:strVal val="visible"/>
                                      </p:to>
                                    </p:set>
                                    <p:animEffect transition="in" filter="dissolve">
                                      <p:cBhvr>
                                        <p:cTn id="18" dur="500"/>
                                        <p:tgtEl>
                                          <p:spTgt spid="27652"/>
                                        </p:tgtEl>
                                      </p:cBhvr>
                                    </p:animEffect>
                                  </p:childTnLst>
                                </p:cTn>
                              </p:par>
                            </p:childTnLst>
                          </p:cTn>
                        </p:par>
                        <p:par>
                          <p:cTn id="19" fill="hold">
                            <p:stCondLst>
                              <p:cond delay="500"/>
                            </p:stCondLst>
                            <p:childTnLst>
                              <p:par>
                                <p:cTn id="20" presetID="15" presetClass="entr" presetSubtype="0" fill="hold" nodeType="afterEffect">
                                  <p:stCondLst>
                                    <p:cond delay="0"/>
                                  </p:stCondLst>
                                  <p:childTnLst>
                                    <p:set>
                                      <p:cBhvr>
                                        <p:cTn id="21" dur="1" fill="hold">
                                          <p:stCondLst>
                                            <p:cond delay="0"/>
                                          </p:stCondLst>
                                        </p:cTn>
                                        <p:tgtEl>
                                          <p:spTgt spid="27654"/>
                                        </p:tgtEl>
                                        <p:attrNameLst>
                                          <p:attrName>style.visibility</p:attrName>
                                        </p:attrNameLst>
                                      </p:cBhvr>
                                      <p:to>
                                        <p:strVal val="visible"/>
                                      </p:to>
                                    </p:set>
                                    <p:anim calcmode="lin" valueType="num">
                                      <p:cBhvr>
                                        <p:cTn id="22" dur="1000" fill="hold"/>
                                        <p:tgtEl>
                                          <p:spTgt spid="27654"/>
                                        </p:tgtEl>
                                        <p:attrNameLst>
                                          <p:attrName>ppt_w</p:attrName>
                                        </p:attrNameLst>
                                      </p:cBhvr>
                                      <p:tavLst>
                                        <p:tav tm="0">
                                          <p:val>
                                            <p:fltVal val="0"/>
                                          </p:val>
                                        </p:tav>
                                        <p:tav tm="100000">
                                          <p:val>
                                            <p:strVal val="#ppt_w"/>
                                          </p:val>
                                        </p:tav>
                                      </p:tavLst>
                                    </p:anim>
                                    <p:anim calcmode="lin" valueType="num">
                                      <p:cBhvr>
                                        <p:cTn id="23" dur="1000" fill="hold"/>
                                        <p:tgtEl>
                                          <p:spTgt spid="27654"/>
                                        </p:tgtEl>
                                        <p:attrNameLst>
                                          <p:attrName>ppt_h</p:attrName>
                                        </p:attrNameLst>
                                      </p:cBhvr>
                                      <p:tavLst>
                                        <p:tav tm="0">
                                          <p:val>
                                            <p:fltVal val="0"/>
                                          </p:val>
                                        </p:tav>
                                        <p:tav tm="100000">
                                          <p:val>
                                            <p:strVal val="#ppt_h"/>
                                          </p:val>
                                        </p:tav>
                                      </p:tavLst>
                                    </p:anim>
                                    <p:anim calcmode="lin" valueType="num">
                                      <p:cBhvr>
                                        <p:cTn id="24" dur="1000" fill="hold"/>
                                        <p:tgtEl>
                                          <p:spTgt spid="27654"/>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27654"/>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1500"/>
                            </p:stCondLst>
                            <p:childTnLst>
                              <p:par>
                                <p:cTn id="27" presetID="15" presetClass="entr" presetSubtype="0" fill="hold" nodeType="afterEffect">
                                  <p:stCondLst>
                                    <p:cond delay="0"/>
                                  </p:stCondLst>
                                  <p:childTnLst>
                                    <p:set>
                                      <p:cBhvr>
                                        <p:cTn id="28" dur="1" fill="hold">
                                          <p:stCondLst>
                                            <p:cond delay="0"/>
                                          </p:stCondLst>
                                        </p:cTn>
                                        <p:tgtEl>
                                          <p:spTgt spid="27655"/>
                                        </p:tgtEl>
                                        <p:attrNameLst>
                                          <p:attrName>style.visibility</p:attrName>
                                        </p:attrNameLst>
                                      </p:cBhvr>
                                      <p:to>
                                        <p:strVal val="visible"/>
                                      </p:to>
                                    </p:set>
                                    <p:anim calcmode="lin" valueType="num">
                                      <p:cBhvr>
                                        <p:cTn id="29" dur="1000" fill="hold"/>
                                        <p:tgtEl>
                                          <p:spTgt spid="27655"/>
                                        </p:tgtEl>
                                        <p:attrNameLst>
                                          <p:attrName>ppt_w</p:attrName>
                                        </p:attrNameLst>
                                      </p:cBhvr>
                                      <p:tavLst>
                                        <p:tav tm="0">
                                          <p:val>
                                            <p:fltVal val="0"/>
                                          </p:val>
                                        </p:tav>
                                        <p:tav tm="100000">
                                          <p:val>
                                            <p:strVal val="#ppt_w"/>
                                          </p:val>
                                        </p:tav>
                                      </p:tavLst>
                                    </p:anim>
                                    <p:anim calcmode="lin" valueType="num">
                                      <p:cBhvr>
                                        <p:cTn id="30" dur="1000" fill="hold"/>
                                        <p:tgtEl>
                                          <p:spTgt spid="27655"/>
                                        </p:tgtEl>
                                        <p:attrNameLst>
                                          <p:attrName>ppt_h</p:attrName>
                                        </p:attrNameLst>
                                      </p:cBhvr>
                                      <p:tavLst>
                                        <p:tav tm="0">
                                          <p:val>
                                            <p:fltVal val="0"/>
                                          </p:val>
                                        </p:tav>
                                        <p:tav tm="100000">
                                          <p:val>
                                            <p:strVal val="#ppt_h"/>
                                          </p:val>
                                        </p:tav>
                                      </p:tavLst>
                                    </p:anim>
                                    <p:anim calcmode="lin" valueType="num">
                                      <p:cBhvr>
                                        <p:cTn id="31" dur="1000" fill="hold"/>
                                        <p:tgtEl>
                                          <p:spTgt spid="2765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765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nimBg="1" autoUpdateAnimBg="0"/>
      <p:bldP spid="27652" grpId="0" animBg="1" autoUpdateAnimBg="0"/>
      <p:bldP spid="2765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93675" y="326808"/>
            <a:ext cx="8702675" cy="1200329"/>
          </a:xfrm>
          <a:prstGeom prst="rect">
            <a:avLst/>
          </a:prstGeom>
          <a:solidFill>
            <a:schemeClr val="tx2"/>
          </a:solidFill>
          <a:ln w="9525">
            <a:noFill/>
            <a:miter lim="800000"/>
            <a:headEnd/>
            <a:tailEnd/>
          </a:ln>
          <a:effectLst/>
        </p:spPr>
        <p:txBody>
          <a:bodyPr>
            <a:spAutoFit/>
          </a:bodyPr>
          <a:lstStyle/>
          <a:p>
            <a:pPr algn="ctr"/>
            <a:r>
              <a:rPr lang="en-US" sz="3600" dirty="0">
                <a:solidFill>
                  <a:srgbClr val="FFFD0F"/>
                </a:solidFill>
              </a:rPr>
              <a:t>Think about the energy conversions taking place with a flashlight</a:t>
            </a:r>
            <a:r>
              <a:rPr lang="en-US" dirty="0">
                <a:solidFill>
                  <a:srgbClr val="FFFD0F"/>
                </a:solidFill>
              </a:rPr>
              <a:t>.</a:t>
            </a:r>
            <a:endParaRPr lang="en-US" dirty="0"/>
          </a:p>
        </p:txBody>
      </p:sp>
      <p:pic>
        <p:nvPicPr>
          <p:cNvPr id="31748" name="Picture 4"/>
          <p:cNvPicPr>
            <a:picLocks noChangeAspect="1" noChangeArrowheads="1"/>
          </p:cNvPicPr>
          <p:nvPr/>
        </p:nvPicPr>
        <p:blipFill>
          <a:blip r:embed="rId3" cstate="print"/>
          <a:srcRect/>
          <a:stretch>
            <a:fillRect/>
          </a:stretch>
        </p:blipFill>
        <p:spPr bwMode="auto">
          <a:xfrm>
            <a:off x="3552092" y="1779493"/>
            <a:ext cx="2133600" cy="1728843"/>
          </a:xfrm>
          <a:prstGeom prst="rect">
            <a:avLst/>
          </a:prstGeom>
          <a:noFill/>
        </p:spPr>
      </p:pic>
      <p:sp>
        <p:nvSpPr>
          <p:cNvPr id="31749" name="AutoShape 5"/>
          <p:cNvSpPr>
            <a:spLocks noChangeArrowheads="1"/>
          </p:cNvSpPr>
          <p:nvPr/>
        </p:nvSpPr>
        <p:spPr bwMode="auto">
          <a:xfrm>
            <a:off x="0" y="4191000"/>
            <a:ext cx="2057400" cy="838200"/>
          </a:xfrm>
          <a:prstGeom prst="flowChartAlternateProcess">
            <a:avLst/>
          </a:prstGeom>
          <a:solidFill>
            <a:srgbClr val="FF903A"/>
          </a:solidFill>
          <a:ln w="9525">
            <a:solidFill>
              <a:schemeClr val="tx1"/>
            </a:solidFill>
            <a:miter lim="800000"/>
            <a:headEnd/>
            <a:tailEnd/>
          </a:ln>
          <a:effectLst/>
        </p:spPr>
        <p:txBody>
          <a:bodyPr wrap="none" anchor="ctr"/>
          <a:lstStyle/>
          <a:p>
            <a:endParaRPr lang="en-US"/>
          </a:p>
        </p:txBody>
      </p:sp>
      <p:sp>
        <p:nvSpPr>
          <p:cNvPr id="31750" name="AutoShape 6"/>
          <p:cNvSpPr>
            <a:spLocks noChangeArrowheads="1"/>
          </p:cNvSpPr>
          <p:nvPr/>
        </p:nvSpPr>
        <p:spPr bwMode="auto">
          <a:xfrm>
            <a:off x="2362200" y="4419600"/>
            <a:ext cx="609600" cy="381000"/>
          </a:xfrm>
          <a:prstGeom prst="rightArrow">
            <a:avLst>
              <a:gd name="adj1" fmla="val 50000"/>
              <a:gd name="adj2" fmla="val 40000"/>
            </a:avLst>
          </a:prstGeom>
          <a:solidFill>
            <a:srgbClr val="0FD800"/>
          </a:solidFill>
          <a:ln w="9525">
            <a:solidFill>
              <a:schemeClr val="tx1"/>
            </a:solidFill>
            <a:miter lim="800000"/>
            <a:headEnd/>
            <a:tailEnd/>
          </a:ln>
          <a:effectLst/>
        </p:spPr>
        <p:txBody>
          <a:bodyPr wrap="none" anchor="ctr"/>
          <a:lstStyle/>
          <a:p>
            <a:endParaRPr lang="en-US"/>
          </a:p>
        </p:txBody>
      </p:sp>
      <p:sp>
        <p:nvSpPr>
          <p:cNvPr id="31751" name="AutoShape 7"/>
          <p:cNvSpPr>
            <a:spLocks noChangeArrowheads="1"/>
          </p:cNvSpPr>
          <p:nvPr/>
        </p:nvSpPr>
        <p:spPr bwMode="auto">
          <a:xfrm>
            <a:off x="3124200" y="4267200"/>
            <a:ext cx="2057400" cy="762000"/>
          </a:xfrm>
          <a:prstGeom prst="flowChartPunchedTape">
            <a:avLst/>
          </a:prstGeom>
          <a:solidFill>
            <a:srgbClr val="E70C00"/>
          </a:solidFill>
          <a:ln w="9525">
            <a:solidFill>
              <a:schemeClr val="tx1"/>
            </a:solidFill>
            <a:miter lim="800000"/>
            <a:headEnd/>
            <a:tailEnd/>
          </a:ln>
          <a:effectLst/>
        </p:spPr>
        <p:txBody>
          <a:bodyPr wrap="none" anchor="ctr"/>
          <a:lstStyle/>
          <a:p>
            <a:endParaRPr lang="en-US"/>
          </a:p>
        </p:txBody>
      </p:sp>
      <p:sp>
        <p:nvSpPr>
          <p:cNvPr id="31752" name="AutoShape 8"/>
          <p:cNvSpPr>
            <a:spLocks noChangeArrowheads="1"/>
          </p:cNvSpPr>
          <p:nvPr/>
        </p:nvSpPr>
        <p:spPr bwMode="auto">
          <a:xfrm>
            <a:off x="5334000" y="4419600"/>
            <a:ext cx="609600" cy="457200"/>
          </a:xfrm>
          <a:prstGeom prst="rightArrow">
            <a:avLst>
              <a:gd name="adj1" fmla="val 50000"/>
              <a:gd name="adj2" fmla="val 33333"/>
            </a:avLst>
          </a:prstGeom>
          <a:solidFill>
            <a:srgbClr val="0FD800"/>
          </a:solidFill>
          <a:ln w="9525">
            <a:solidFill>
              <a:schemeClr val="tx1"/>
            </a:solidFill>
            <a:miter lim="800000"/>
            <a:headEnd/>
            <a:tailEnd/>
          </a:ln>
          <a:effectLst/>
        </p:spPr>
        <p:txBody>
          <a:bodyPr wrap="none" anchor="ctr"/>
          <a:lstStyle/>
          <a:p>
            <a:endParaRPr lang="en-US"/>
          </a:p>
        </p:txBody>
      </p:sp>
      <p:sp>
        <p:nvSpPr>
          <p:cNvPr id="31753" name="AutoShape 9"/>
          <p:cNvSpPr>
            <a:spLocks noChangeArrowheads="1"/>
          </p:cNvSpPr>
          <p:nvPr/>
        </p:nvSpPr>
        <p:spPr bwMode="auto">
          <a:xfrm>
            <a:off x="5943600" y="3276600"/>
            <a:ext cx="3733800" cy="2133600"/>
          </a:xfrm>
          <a:prstGeom prst="irregularSeal2">
            <a:avLst/>
          </a:prstGeom>
          <a:solidFill>
            <a:srgbClr val="FFFD0F"/>
          </a:solidFill>
          <a:ln w="9525">
            <a:solidFill>
              <a:schemeClr val="tx1"/>
            </a:solidFill>
            <a:miter lim="800000"/>
            <a:headEnd/>
            <a:tailEnd/>
          </a:ln>
          <a:effectLst/>
        </p:spPr>
        <p:txBody>
          <a:bodyPr wrap="none" anchor="ctr"/>
          <a:lstStyle/>
          <a:p>
            <a:endParaRPr lang="en-US"/>
          </a:p>
        </p:txBody>
      </p:sp>
      <p:sp>
        <p:nvSpPr>
          <p:cNvPr id="31754" name="Text Box 10"/>
          <p:cNvSpPr txBox="1">
            <a:spLocks noChangeArrowheads="1"/>
          </p:cNvSpPr>
          <p:nvPr/>
        </p:nvSpPr>
        <p:spPr bwMode="auto">
          <a:xfrm>
            <a:off x="0" y="4343400"/>
            <a:ext cx="1782763" cy="519113"/>
          </a:xfrm>
          <a:prstGeom prst="rect">
            <a:avLst/>
          </a:prstGeom>
          <a:noFill/>
          <a:ln w="9525">
            <a:noFill/>
            <a:miter lim="800000"/>
            <a:headEnd/>
            <a:tailEnd/>
          </a:ln>
          <a:effectLst/>
        </p:spPr>
        <p:txBody>
          <a:bodyPr wrap="none">
            <a:spAutoFit/>
          </a:bodyPr>
          <a:lstStyle/>
          <a:p>
            <a:r>
              <a:rPr lang="en-US" sz="2800"/>
              <a:t>Batteries</a:t>
            </a:r>
          </a:p>
        </p:txBody>
      </p:sp>
      <p:sp>
        <p:nvSpPr>
          <p:cNvPr id="31755" name="Text Box 11"/>
          <p:cNvSpPr txBox="1">
            <a:spLocks noChangeArrowheads="1"/>
          </p:cNvSpPr>
          <p:nvPr/>
        </p:nvSpPr>
        <p:spPr bwMode="auto">
          <a:xfrm>
            <a:off x="6477000" y="4114800"/>
            <a:ext cx="2419350" cy="519113"/>
          </a:xfrm>
          <a:prstGeom prst="rect">
            <a:avLst/>
          </a:prstGeom>
          <a:noFill/>
          <a:ln w="9525">
            <a:noFill/>
            <a:miter lim="800000"/>
            <a:headEnd/>
            <a:tailEnd/>
          </a:ln>
          <a:effectLst/>
        </p:spPr>
        <p:txBody>
          <a:bodyPr wrap="none">
            <a:spAutoFit/>
          </a:bodyPr>
          <a:lstStyle/>
          <a:p>
            <a:r>
              <a:rPr lang="en-US" sz="2800"/>
              <a:t>Light &amp; Heat</a:t>
            </a:r>
          </a:p>
        </p:txBody>
      </p:sp>
      <p:sp>
        <p:nvSpPr>
          <p:cNvPr id="31756" name="Text Box 12"/>
          <p:cNvSpPr txBox="1">
            <a:spLocks noChangeArrowheads="1"/>
          </p:cNvSpPr>
          <p:nvPr/>
        </p:nvSpPr>
        <p:spPr bwMode="auto">
          <a:xfrm>
            <a:off x="3429000" y="4398963"/>
            <a:ext cx="1196975" cy="519112"/>
          </a:xfrm>
          <a:prstGeom prst="rect">
            <a:avLst/>
          </a:prstGeom>
          <a:noFill/>
          <a:ln w="9525">
            <a:noFill/>
            <a:miter lim="800000"/>
            <a:headEnd/>
            <a:tailEnd/>
          </a:ln>
          <a:effectLst/>
        </p:spPr>
        <p:txBody>
          <a:bodyPr wrap="none">
            <a:spAutoFit/>
          </a:bodyPr>
          <a:lstStyle/>
          <a:p>
            <a:r>
              <a:rPr lang="en-US" sz="2800"/>
              <a:t>Wires</a:t>
            </a:r>
          </a:p>
        </p:txBody>
      </p:sp>
      <p:pic>
        <p:nvPicPr>
          <p:cNvPr id="31757" name="Picture 13"/>
          <p:cNvPicPr>
            <a:picLocks noChangeAspect="1" noChangeArrowheads="1"/>
          </p:cNvPicPr>
          <p:nvPr/>
        </p:nvPicPr>
        <p:blipFill>
          <a:blip r:embed="rId4" cstate="print"/>
          <a:srcRect l="26520" t="18045" r="29282" b="18797"/>
          <a:stretch>
            <a:fillRect/>
          </a:stretch>
        </p:blipFill>
        <p:spPr bwMode="auto">
          <a:xfrm>
            <a:off x="762000" y="5410200"/>
            <a:ext cx="381000" cy="533400"/>
          </a:xfrm>
          <a:prstGeom prst="rect">
            <a:avLst/>
          </a:prstGeom>
          <a:noFill/>
        </p:spPr>
      </p:pic>
      <p:pic>
        <p:nvPicPr>
          <p:cNvPr id="31758" name="Picture 14"/>
          <p:cNvPicPr>
            <a:picLocks noChangeAspect="1" noChangeArrowheads="1"/>
          </p:cNvPicPr>
          <p:nvPr/>
        </p:nvPicPr>
        <p:blipFill>
          <a:blip r:embed="rId4" cstate="print"/>
          <a:srcRect l="26520" t="18045" r="29282" b="18797"/>
          <a:stretch>
            <a:fillRect/>
          </a:stretch>
        </p:blipFill>
        <p:spPr bwMode="auto">
          <a:xfrm>
            <a:off x="3962400" y="5410200"/>
            <a:ext cx="381000" cy="533400"/>
          </a:xfrm>
          <a:prstGeom prst="rect">
            <a:avLst/>
          </a:prstGeom>
          <a:noFill/>
        </p:spPr>
      </p:pic>
      <p:pic>
        <p:nvPicPr>
          <p:cNvPr id="31759" name="Picture 15"/>
          <p:cNvPicPr>
            <a:picLocks noChangeAspect="1" noChangeArrowheads="1"/>
          </p:cNvPicPr>
          <p:nvPr/>
        </p:nvPicPr>
        <p:blipFill>
          <a:blip r:embed="rId4" cstate="print"/>
          <a:srcRect l="26520" t="18045" r="29282" b="18797"/>
          <a:stretch>
            <a:fillRect/>
          </a:stretch>
        </p:blipFill>
        <p:spPr bwMode="auto">
          <a:xfrm>
            <a:off x="7391400" y="5334000"/>
            <a:ext cx="381000" cy="533400"/>
          </a:xfrm>
          <a:prstGeom prst="rect">
            <a:avLst/>
          </a:prstGeom>
          <a:noFill/>
        </p:spPr>
      </p:pic>
      <p:sp>
        <p:nvSpPr>
          <p:cNvPr id="31760" name="Text Box 16"/>
          <p:cNvSpPr txBox="1">
            <a:spLocks noChangeArrowheads="1"/>
          </p:cNvSpPr>
          <p:nvPr/>
        </p:nvSpPr>
        <p:spPr bwMode="auto">
          <a:xfrm>
            <a:off x="0" y="5257800"/>
            <a:ext cx="2362200" cy="946150"/>
          </a:xfrm>
          <a:prstGeom prst="rect">
            <a:avLst/>
          </a:prstGeom>
          <a:solidFill>
            <a:srgbClr val="000F0C"/>
          </a:solidFill>
          <a:ln w="9525">
            <a:noFill/>
            <a:miter lim="800000"/>
            <a:headEnd/>
            <a:tailEnd/>
          </a:ln>
          <a:effectLst/>
        </p:spPr>
        <p:txBody>
          <a:bodyPr>
            <a:spAutoFit/>
          </a:bodyPr>
          <a:lstStyle/>
          <a:p>
            <a:pPr algn="ctr">
              <a:spcBef>
                <a:spcPct val="50000"/>
              </a:spcBef>
            </a:pPr>
            <a:r>
              <a:rPr lang="en-US" sz="2800">
                <a:solidFill>
                  <a:srgbClr val="FF903A"/>
                </a:solidFill>
              </a:rPr>
              <a:t>CHEMICAL ENERGY</a:t>
            </a:r>
          </a:p>
        </p:txBody>
      </p:sp>
      <p:sp>
        <p:nvSpPr>
          <p:cNvPr id="31761" name="Text Box 17"/>
          <p:cNvSpPr txBox="1">
            <a:spLocks noChangeArrowheads="1"/>
          </p:cNvSpPr>
          <p:nvPr/>
        </p:nvSpPr>
        <p:spPr bwMode="auto">
          <a:xfrm>
            <a:off x="5334000" y="5257800"/>
            <a:ext cx="3810000" cy="946150"/>
          </a:xfrm>
          <a:prstGeom prst="rect">
            <a:avLst/>
          </a:prstGeom>
          <a:solidFill>
            <a:srgbClr val="000F0C"/>
          </a:solidFill>
          <a:ln w="9525">
            <a:noFill/>
            <a:miter lim="800000"/>
            <a:headEnd/>
            <a:tailEnd/>
          </a:ln>
          <a:effectLst/>
        </p:spPr>
        <p:txBody>
          <a:bodyPr>
            <a:spAutoFit/>
          </a:bodyPr>
          <a:lstStyle/>
          <a:p>
            <a:pPr algn="ctr">
              <a:spcBef>
                <a:spcPct val="50000"/>
              </a:spcBef>
            </a:pPr>
            <a:r>
              <a:rPr lang="en-US" sz="2800">
                <a:solidFill>
                  <a:srgbClr val="FFFD0F"/>
                </a:solidFill>
              </a:rPr>
              <a:t>ELECTROMAGNETIC ENERGY</a:t>
            </a:r>
          </a:p>
        </p:txBody>
      </p:sp>
      <p:sp>
        <p:nvSpPr>
          <p:cNvPr id="31762" name="Text Box 18"/>
          <p:cNvSpPr txBox="1">
            <a:spLocks noChangeArrowheads="1"/>
          </p:cNvSpPr>
          <p:nvPr/>
        </p:nvSpPr>
        <p:spPr bwMode="auto">
          <a:xfrm>
            <a:off x="2438400" y="5257800"/>
            <a:ext cx="2819400" cy="946150"/>
          </a:xfrm>
          <a:prstGeom prst="rect">
            <a:avLst/>
          </a:prstGeom>
          <a:solidFill>
            <a:srgbClr val="000F0C"/>
          </a:solidFill>
          <a:ln w="9525">
            <a:noFill/>
            <a:miter lim="800000"/>
            <a:headEnd/>
            <a:tailEnd/>
          </a:ln>
          <a:effectLst/>
        </p:spPr>
        <p:txBody>
          <a:bodyPr>
            <a:spAutoFit/>
          </a:bodyPr>
          <a:lstStyle/>
          <a:p>
            <a:pPr algn="ctr">
              <a:spcBef>
                <a:spcPct val="50000"/>
              </a:spcBef>
            </a:pPr>
            <a:r>
              <a:rPr lang="en-US" sz="2800">
                <a:solidFill>
                  <a:srgbClr val="E70C00"/>
                </a:solidFill>
              </a:rPr>
              <a:t>ELECTRICAL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1760"/>
                                        </p:tgtEl>
                                        <p:attrNameLst>
                                          <p:attrName>style.visibility</p:attrName>
                                        </p:attrNameLst>
                                      </p:cBhvr>
                                      <p:to>
                                        <p:strVal val="visible"/>
                                      </p:to>
                                    </p:set>
                                    <p:anim calcmode="lin" valueType="num">
                                      <p:cBhvr>
                                        <p:cTn id="7" dur="1000" fill="hold"/>
                                        <p:tgtEl>
                                          <p:spTgt spid="31760"/>
                                        </p:tgtEl>
                                        <p:attrNameLst>
                                          <p:attrName>ppt_w</p:attrName>
                                        </p:attrNameLst>
                                      </p:cBhvr>
                                      <p:tavLst>
                                        <p:tav tm="0">
                                          <p:val>
                                            <p:fltVal val="0"/>
                                          </p:val>
                                        </p:tav>
                                        <p:tav tm="100000">
                                          <p:val>
                                            <p:strVal val="#ppt_w"/>
                                          </p:val>
                                        </p:tav>
                                      </p:tavLst>
                                    </p:anim>
                                    <p:anim calcmode="lin" valueType="num">
                                      <p:cBhvr>
                                        <p:cTn id="8" dur="1000" fill="hold"/>
                                        <p:tgtEl>
                                          <p:spTgt spid="31760"/>
                                        </p:tgtEl>
                                        <p:attrNameLst>
                                          <p:attrName>ppt_h</p:attrName>
                                        </p:attrNameLst>
                                      </p:cBhvr>
                                      <p:tavLst>
                                        <p:tav tm="0">
                                          <p:val>
                                            <p:fltVal val="0"/>
                                          </p:val>
                                        </p:tav>
                                        <p:tav tm="100000">
                                          <p:val>
                                            <p:strVal val="#ppt_h"/>
                                          </p:val>
                                        </p:tav>
                                      </p:tavLst>
                                    </p:anim>
                                    <p:anim calcmode="lin" valueType="num">
                                      <p:cBhvr>
                                        <p:cTn id="9" dur="1000" fill="hold"/>
                                        <p:tgtEl>
                                          <p:spTgt spid="3176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76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1762"/>
                                        </p:tgtEl>
                                        <p:attrNameLst>
                                          <p:attrName>style.visibility</p:attrName>
                                        </p:attrNameLst>
                                      </p:cBhvr>
                                      <p:to>
                                        <p:strVal val="visible"/>
                                      </p:to>
                                    </p:set>
                                    <p:anim calcmode="lin" valueType="num">
                                      <p:cBhvr>
                                        <p:cTn id="15" dur="1000" fill="hold"/>
                                        <p:tgtEl>
                                          <p:spTgt spid="31762"/>
                                        </p:tgtEl>
                                        <p:attrNameLst>
                                          <p:attrName>ppt_w</p:attrName>
                                        </p:attrNameLst>
                                      </p:cBhvr>
                                      <p:tavLst>
                                        <p:tav tm="0">
                                          <p:val>
                                            <p:fltVal val="0"/>
                                          </p:val>
                                        </p:tav>
                                        <p:tav tm="100000">
                                          <p:val>
                                            <p:strVal val="#ppt_w"/>
                                          </p:val>
                                        </p:tav>
                                      </p:tavLst>
                                    </p:anim>
                                    <p:anim calcmode="lin" valueType="num">
                                      <p:cBhvr>
                                        <p:cTn id="16" dur="1000" fill="hold"/>
                                        <p:tgtEl>
                                          <p:spTgt spid="31762"/>
                                        </p:tgtEl>
                                        <p:attrNameLst>
                                          <p:attrName>ppt_h</p:attrName>
                                        </p:attrNameLst>
                                      </p:cBhvr>
                                      <p:tavLst>
                                        <p:tav tm="0">
                                          <p:val>
                                            <p:fltVal val="0"/>
                                          </p:val>
                                        </p:tav>
                                        <p:tav tm="100000">
                                          <p:val>
                                            <p:strVal val="#ppt_h"/>
                                          </p:val>
                                        </p:tav>
                                      </p:tavLst>
                                    </p:anim>
                                    <p:anim calcmode="lin" valueType="num">
                                      <p:cBhvr>
                                        <p:cTn id="17" dur="1000" fill="hold"/>
                                        <p:tgtEl>
                                          <p:spTgt spid="3176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176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1761"/>
                                        </p:tgtEl>
                                        <p:attrNameLst>
                                          <p:attrName>style.visibility</p:attrName>
                                        </p:attrNameLst>
                                      </p:cBhvr>
                                      <p:to>
                                        <p:strVal val="visible"/>
                                      </p:to>
                                    </p:set>
                                    <p:anim calcmode="lin" valueType="num">
                                      <p:cBhvr>
                                        <p:cTn id="23" dur="1000" fill="hold"/>
                                        <p:tgtEl>
                                          <p:spTgt spid="31761"/>
                                        </p:tgtEl>
                                        <p:attrNameLst>
                                          <p:attrName>ppt_w</p:attrName>
                                        </p:attrNameLst>
                                      </p:cBhvr>
                                      <p:tavLst>
                                        <p:tav tm="0">
                                          <p:val>
                                            <p:fltVal val="0"/>
                                          </p:val>
                                        </p:tav>
                                        <p:tav tm="100000">
                                          <p:val>
                                            <p:strVal val="#ppt_w"/>
                                          </p:val>
                                        </p:tav>
                                      </p:tavLst>
                                    </p:anim>
                                    <p:anim calcmode="lin" valueType="num">
                                      <p:cBhvr>
                                        <p:cTn id="24" dur="1000" fill="hold"/>
                                        <p:tgtEl>
                                          <p:spTgt spid="31761"/>
                                        </p:tgtEl>
                                        <p:attrNameLst>
                                          <p:attrName>ppt_h</p:attrName>
                                        </p:attrNameLst>
                                      </p:cBhvr>
                                      <p:tavLst>
                                        <p:tav tm="0">
                                          <p:val>
                                            <p:fltVal val="0"/>
                                          </p:val>
                                        </p:tav>
                                        <p:tav tm="100000">
                                          <p:val>
                                            <p:strVal val="#ppt_h"/>
                                          </p:val>
                                        </p:tav>
                                      </p:tavLst>
                                    </p:anim>
                                    <p:anim calcmode="lin" valueType="num">
                                      <p:cBhvr>
                                        <p:cTn id="25" dur="1000" fill="hold"/>
                                        <p:tgtEl>
                                          <p:spTgt spid="31761"/>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176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0" grpId="0" animBg="1" autoUpdateAnimBg="0"/>
      <p:bldP spid="31761" grpId="0" animBg="1" autoUpdateAnimBg="0"/>
      <p:bldP spid="31762" grpId="0" animBg="1"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9030</TotalTime>
  <Words>1298</Words>
  <Application>Microsoft Office PowerPoint</Application>
  <PresentationFormat>On-screen Show (4:3)</PresentationFormat>
  <Paragraphs>207</Paragraphs>
  <Slides>18</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ＭＳ Ｐゴシック</vt:lpstr>
      <vt:lpstr>Arial</vt:lpstr>
      <vt:lpstr>Comic Sans MS</vt:lpstr>
      <vt:lpstr>Garamond</vt:lpstr>
      <vt:lpstr>Times</vt:lpstr>
      <vt:lpstr>Wingdings</vt:lpstr>
      <vt:lpstr>Default Design</vt:lpstr>
      <vt:lpstr>PowerPoint Presentation</vt:lpstr>
      <vt:lpstr>PowerPoint Presentation</vt:lpstr>
      <vt:lpstr>PowerPoint Presentation</vt:lpstr>
      <vt:lpstr>PowerPoint Presentation</vt:lpstr>
      <vt:lpstr>PowerPoint Presentation</vt:lpstr>
      <vt:lpstr>Conservation of Mechanical Energy</vt:lpstr>
      <vt:lpstr>Conservation of Mechanical Energy (Pendulum)</vt:lpstr>
      <vt:lpstr>Conservation of Mechanical Energy (Problem Solving)</vt:lpstr>
      <vt:lpstr>Conservation of Mechanical Energy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The Barry Family</dc:creator>
  <cp:lastModifiedBy>John Canova</cp:lastModifiedBy>
  <cp:revision>489</cp:revision>
  <cp:lastPrinted>2022-02-01T18:01:43Z</cp:lastPrinted>
  <dcterms:created xsi:type="dcterms:W3CDTF">2006-12-31T19:29:28Z</dcterms:created>
  <dcterms:modified xsi:type="dcterms:W3CDTF">2022-02-01T18:19:55Z</dcterms:modified>
</cp:coreProperties>
</file>