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63" r:id="rId2"/>
    <p:sldId id="308" r:id="rId3"/>
    <p:sldId id="314" r:id="rId4"/>
    <p:sldId id="309" r:id="rId5"/>
    <p:sldId id="315" r:id="rId6"/>
    <p:sldId id="326" r:id="rId7"/>
    <p:sldId id="317" r:id="rId8"/>
    <p:sldId id="347" r:id="rId9"/>
    <p:sldId id="322" r:id="rId10"/>
    <p:sldId id="345" r:id="rId11"/>
    <p:sldId id="319" r:id="rId12"/>
    <p:sldId id="327" r:id="rId13"/>
    <p:sldId id="330" r:id="rId14"/>
    <p:sldId id="331" r:id="rId15"/>
    <p:sldId id="333" r:id="rId16"/>
    <p:sldId id="310" r:id="rId17"/>
    <p:sldId id="346" r:id="rId18"/>
    <p:sldId id="338" r:id="rId19"/>
    <p:sldId id="339" r:id="rId20"/>
    <p:sldId id="340" r:id="rId21"/>
    <p:sldId id="341" r:id="rId22"/>
  </p:sldIdLst>
  <p:sldSz cx="9144000" cy="6858000" type="screen4x3"/>
  <p:notesSz cx="9296400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BD"/>
    <a:srgbClr val="B4B4E6"/>
    <a:srgbClr val="33CC33"/>
    <a:srgbClr val="DAFFFF"/>
    <a:srgbClr val="0099FF"/>
    <a:srgbClr val="0099CC"/>
    <a:srgbClr val="0066FF"/>
    <a:srgbClr val="00CCFF"/>
    <a:srgbClr val="B6FF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68" autoAdjust="0"/>
    <p:restoredTop sz="94660"/>
  </p:normalViewPr>
  <p:slideViewPr>
    <p:cSldViewPr>
      <p:cViewPr varScale="1">
        <p:scale>
          <a:sx n="81" d="100"/>
          <a:sy n="81" d="100"/>
        </p:scale>
        <p:origin x="1421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5738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fld id="{33C6F300-AC87-49C5-89F4-0798849568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336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dirty="0">
                <a:latin typeface="Comic Sans MS" pitchFamily="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7325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dirty="0">
                <a:latin typeface="Comic Sans MS" pitchFamily="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5600" y="525463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39838" y="3330575"/>
            <a:ext cx="6816725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9563"/>
            <a:ext cx="402907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dirty="0">
                <a:latin typeface="Comic Sans MS" pitchFamily="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7325" y="6659563"/>
            <a:ext cx="402907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Comic Sans MS" pitchFamily="8" charset="0"/>
              </a:defRPr>
            </a:lvl1pPr>
          </a:lstStyle>
          <a:p>
            <a:pPr>
              <a:defRPr/>
            </a:pPr>
            <a:fld id="{8520CA14-E370-40E3-A3E2-59698502AF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3573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F2CAB8-0D92-4EF4-9240-A16447BD2917}" type="slidenum">
              <a:rPr lang="en-US" smtClean="0">
                <a:latin typeface="Comic Sans MS" pitchFamily="66" charset="0"/>
              </a:rPr>
              <a:pPr/>
              <a:t>1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2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3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4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5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6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7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8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F2CAB8-0D92-4EF4-9240-A16447BD2917}" type="slidenum">
              <a:rPr lang="en-US" smtClean="0">
                <a:latin typeface="Comic Sans MS" pitchFamily="66" charset="0"/>
              </a:rPr>
              <a:pPr/>
              <a:t>9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10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11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12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13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14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F2CAB8-0D92-4EF4-9240-A16447BD2917}" type="slidenum">
              <a:rPr lang="en-US" smtClean="0">
                <a:latin typeface="Comic Sans MS" pitchFamily="66" charset="0"/>
              </a:rPr>
              <a:pPr/>
              <a:t>15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16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17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3865E3-39FC-41AD-A4B9-67532339D7ED}" type="slidenum">
              <a:rPr lang="en-US" smtClean="0">
                <a:latin typeface="Comic Sans MS" pitchFamily="66" charset="0"/>
              </a:rPr>
              <a:pPr/>
              <a:t>18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F684F7-2296-475F-A7C2-CD6C3648AF93}" type="slidenum">
              <a:rPr lang="en-US" smtClean="0">
                <a:latin typeface="Comic Sans MS" pitchFamily="66" charset="0"/>
              </a:rPr>
              <a:pPr/>
              <a:t>19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E78A11-5641-4114-B8E0-C284A7958EEA}" type="slidenum">
              <a:rPr lang="en-US" smtClean="0">
                <a:latin typeface="Comic Sans MS" pitchFamily="66" charset="0"/>
              </a:rPr>
              <a:pPr/>
              <a:t>20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21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483FE-747A-4E19-96B3-096DEA8196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FFBA7-040D-40A4-B4B5-99588CD9CB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60E02-43ED-4724-93AA-24BCD49E90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EF0E2-FDF2-40DB-84B1-082C56378F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65F6E-4B2E-4D63-B503-9D39781FD4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BCEBF-548D-4FAD-BE9B-FA2AA3D7F0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73D33-668C-40B4-BD89-AB6D2F9CC7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44D74-FEC0-4D7C-B869-C954326217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BFA86-7AAD-43BD-BD0A-70FA7F98D1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D8371-6215-42E9-9129-AF7D283A0C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51FDC0-45E5-48A2-8373-3F19AEF089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5FA96-5463-4D92-8E60-C48B5E73C5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130F109-9120-4E28-905B-8F2F29F2FE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" y="288925"/>
            <a:ext cx="8839200" cy="2631490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5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Chapter 6-7a</a:t>
            </a:r>
          </a:p>
          <a:p>
            <a:pPr algn="ctr">
              <a:defRPr/>
            </a:pPr>
            <a:r>
              <a:rPr lang="en-US" sz="6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Understanding</a:t>
            </a:r>
          </a:p>
          <a:p>
            <a:pPr algn="ctr">
              <a:defRPr/>
            </a:pPr>
            <a:r>
              <a:rPr lang="en-US" sz="6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Forces and Motion</a:t>
            </a:r>
          </a:p>
        </p:txBody>
      </p:sp>
      <p:pic>
        <p:nvPicPr>
          <p:cNvPr id="8" name="Picture 8" descr="http://mrbarlow.files.wordpress.com/2010/01/newtons-apple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55264" y="3048000"/>
            <a:ext cx="2538984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Understanding Forces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41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/>
              <a:t>Force</a:t>
            </a:r>
            <a:r>
              <a:rPr lang="en-US" sz="2400" b="1" dirty="0"/>
              <a:t> – A push or pull between two objects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Newton’s Laws</a:t>
            </a:r>
            <a:endParaRPr lang="en-US" sz="2400" b="1" dirty="0"/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b="1" dirty="0"/>
              <a:t> An object in motion stays in motion</a:t>
            </a:r>
            <a:br>
              <a:rPr lang="en-US" sz="2400" b="1" dirty="0"/>
            </a:br>
            <a:r>
              <a:rPr lang="en-US" sz="2400" b="1" dirty="0"/>
              <a:t>  &amp; an object at rest stays at rest</a:t>
            </a:r>
            <a:br>
              <a:rPr lang="en-US" sz="2400" b="1" dirty="0"/>
            </a:br>
            <a:r>
              <a:rPr lang="en-US" sz="2400" b="1" dirty="0"/>
              <a:t>  until an unbalanced force acts upon it</a:t>
            </a:r>
            <a:br>
              <a:rPr lang="en-US" sz="2400" b="1" dirty="0"/>
            </a:br>
            <a:endParaRPr lang="en-US" sz="2400" b="1" dirty="0"/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b="1" dirty="0"/>
              <a:t> </a:t>
            </a:r>
            <a:r>
              <a:rPr lang="en-US" sz="2200" b="1" dirty="0"/>
              <a:t>Force </a:t>
            </a:r>
            <a:r>
              <a:rPr lang="en-US" sz="2000" b="1" dirty="0"/>
              <a:t>(N)</a:t>
            </a:r>
            <a:r>
              <a:rPr lang="en-US" sz="2200" b="1" dirty="0"/>
              <a:t> = Mass </a:t>
            </a:r>
            <a:r>
              <a:rPr lang="en-US" sz="2000" b="1" dirty="0"/>
              <a:t>(kg) </a:t>
            </a:r>
            <a:r>
              <a:rPr lang="en-US" sz="2200" b="1" dirty="0"/>
              <a:t>x Acceleration </a:t>
            </a:r>
            <a:r>
              <a:rPr lang="en-US" sz="2000" b="1" dirty="0"/>
              <a:t>(m/s</a:t>
            </a:r>
            <a:r>
              <a:rPr lang="en-US" sz="2000" b="1" baseline="30000" dirty="0"/>
              <a:t>2</a:t>
            </a:r>
            <a:r>
              <a:rPr lang="en-US" sz="2000" b="1" dirty="0"/>
              <a:t>)</a:t>
            </a:r>
            <a:br>
              <a:rPr lang="en-US" sz="2200" b="1" dirty="0"/>
            </a:br>
            <a:endParaRPr lang="en-US" sz="2200" b="1" dirty="0"/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b="1" dirty="0"/>
              <a:t> For every action force there is an</a:t>
            </a:r>
            <a:br>
              <a:rPr lang="en-US" sz="2400" b="1" dirty="0"/>
            </a:br>
            <a:r>
              <a:rPr lang="en-US" sz="2400" b="1" dirty="0"/>
              <a:t>  equal and opposite reaction force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Why can’t you punch a piece of paper</a:t>
            </a:r>
            <a:br>
              <a:rPr lang="en-US" sz="2400" b="1" i="1" dirty="0"/>
            </a:br>
            <a:r>
              <a:rPr lang="en-US" sz="2400" b="1" i="1" dirty="0"/>
              <a:t>  so hard that you break your fist?</a:t>
            </a:r>
          </a:p>
        </p:txBody>
      </p:sp>
      <p:sp>
        <p:nvSpPr>
          <p:cNvPr id="40963" name="Picture 6" descr="http://www.hetemeel.com/einsteinshow.php?text=%0D%0A%0D%0A+++++++++++++++++++++++++E+%3D+mc%5E2"/>
          <p:cNvSpPr>
            <a:spLocks noChangeAspect="1" noChangeArrowheads="1"/>
          </p:cNvSpPr>
          <p:nvPr/>
        </p:nvSpPr>
        <p:spPr bwMode="auto">
          <a:xfrm>
            <a:off x="6438900" y="1676400"/>
            <a:ext cx="23241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 descr="http://upload.wikimedia.org/wikipedia/commons/2/20/Newtons_cradle_animation_new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1752600"/>
            <a:ext cx="2743200" cy="2057400"/>
          </a:xfrm>
          <a:prstGeom prst="rect">
            <a:avLst/>
          </a:prstGeom>
          <a:noFill/>
        </p:spPr>
      </p:pic>
      <p:pic>
        <p:nvPicPr>
          <p:cNvPr id="3076" name="Picture 4" descr="http://shirtoid.com/wp-content/uploads/2009/09/mass-x-acceleration.jpg"/>
          <p:cNvPicPr>
            <a:picLocks noChangeAspect="1" noChangeArrowheads="1"/>
          </p:cNvPicPr>
          <p:nvPr/>
        </p:nvPicPr>
        <p:blipFill>
          <a:blip r:embed="rId4" cstate="print"/>
          <a:srcRect t="18867" b="18733"/>
          <a:stretch>
            <a:fillRect/>
          </a:stretch>
        </p:blipFill>
        <p:spPr bwMode="auto">
          <a:xfrm>
            <a:off x="6553200" y="3733800"/>
            <a:ext cx="2362200" cy="1474013"/>
          </a:xfrm>
          <a:prstGeom prst="rect">
            <a:avLst/>
          </a:prstGeom>
          <a:noFill/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4797809"/>
            <a:ext cx="2951998" cy="1934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Measuring Forces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/>
              <a:t>Spring Scale</a:t>
            </a:r>
            <a:r>
              <a:rPr lang="en-US" sz="2400" b="1" dirty="0"/>
              <a:t> – Measures forces in</a:t>
            </a:r>
            <a:br>
              <a:rPr lang="en-US" sz="2400" b="1" dirty="0"/>
            </a:br>
            <a:r>
              <a:rPr lang="en-US" sz="2400" b="1" dirty="0"/>
              <a:t>Newtons with + or - direction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How to use the spring scale…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sz="2400" b="1" i="1" dirty="0"/>
              <a:t>Make sure the scale is zeroed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sz="2400" b="1" i="1" dirty="0"/>
              <a:t>Use the Newton’s scale and</a:t>
            </a:r>
            <a:br>
              <a:rPr lang="en-US" sz="2400" b="1" i="1" dirty="0"/>
            </a:br>
            <a:r>
              <a:rPr lang="en-US" sz="2400" b="1" i="1" dirty="0"/>
              <a:t>measure to the tenths place</a:t>
            </a:r>
          </a:p>
          <a:p>
            <a:pPr marL="457200" indent="-457200">
              <a:spcBef>
                <a:spcPct val="50000"/>
              </a:spcBef>
            </a:pPr>
            <a:r>
              <a:rPr lang="en-US" sz="2400" b="1" i="1" dirty="0"/>
              <a:t>Practice these measurements:</a:t>
            </a:r>
          </a:p>
          <a:p>
            <a:pPr marL="457200" indent="-457200">
              <a:spcBef>
                <a:spcPct val="50000"/>
              </a:spcBef>
              <a:buFont typeface="+mj-lt"/>
              <a:buAutoNum type="alphaLcParenR"/>
            </a:pPr>
            <a:r>
              <a:rPr lang="en-US" sz="2400" b="1" i="1" dirty="0"/>
              <a:t>10.0 N</a:t>
            </a:r>
          </a:p>
          <a:p>
            <a:pPr marL="457200" indent="-457200">
              <a:spcBef>
                <a:spcPct val="50000"/>
              </a:spcBef>
              <a:buAutoNum type="alphaLcParenR"/>
            </a:pPr>
            <a:r>
              <a:rPr lang="en-US" sz="2400" b="1" i="1" dirty="0"/>
              <a:t>2.5 N</a:t>
            </a:r>
          </a:p>
          <a:p>
            <a:pPr marL="457200" indent="-457200">
              <a:spcBef>
                <a:spcPct val="50000"/>
              </a:spcBef>
              <a:buAutoNum type="alphaLcParenR"/>
            </a:pPr>
            <a:r>
              <a:rPr lang="en-US" sz="2400" b="1" i="1" dirty="0"/>
              <a:t>3.7 N</a:t>
            </a:r>
          </a:p>
        </p:txBody>
      </p:sp>
      <p:sp>
        <p:nvSpPr>
          <p:cNvPr id="40963" name="Picture 6" descr="http://www.hetemeel.com/einsteinshow.php?text=%0D%0A%0D%0A+++++++++++++++++++++++++E+%3D+mc%5E2"/>
          <p:cNvSpPr>
            <a:spLocks noChangeAspect="1" noChangeArrowheads="1"/>
          </p:cNvSpPr>
          <p:nvPr/>
        </p:nvSpPr>
        <p:spPr bwMode="auto">
          <a:xfrm>
            <a:off x="6438900" y="1676400"/>
            <a:ext cx="23241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pic>
        <p:nvPicPr>
          <p:cNvPr id="13314" name="Picture 2" descr="http://www.newhorizonsscientific.ca/media/catalog/product/cache/1/image/9df78eab33525d08d6e5fb8d27136e95/5/5/553-1701_MeaLab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4850" y="1204150"/>
            <a:ext cx="3206750" cy="5425250"/>
          </a:xfrm>
          <a:prstGeom prst="rect">
            <a:avLst/>
          </a:prstGeom>
          <a:noFill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/>
          <a:srcRect t="32394"/>
          <a:stretch>
            <a:fillRect/>
          </a:stretch>
        </p:blipFill>
        <p:spPr bwMode="auto">
          <a:xfrm>
            <a:off x="5791199" y="1219200"/>
            <a:ext cx="3200400" cy="495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>
            <a:off x="6858000" y="6019800"/>
            <a:ext cx="9906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858000" y="4648200"/>
            <a:ext cx="9906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858000" y="4876800"/>
            <a:ext cx="9906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/>
          <p:cNvSpPr/>
          <p:nvPr/>
        </p:nvSpPr>
        <p:spPr>
          <a:xfrm>
            <a:off x="685800" y="4648200"/>
            <a:ext cx="14478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4" name="Rectangle 13"/>
          <p:cNvSpPr/>
          <p:nvPr/>
        </p:nvSpPr>
        <p:spPr>
          <a:xfrm>
            <a:off x="685800" y="5257800"/>
            <a:ext cx="12954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5" name="Rectangle 14"/>
          <p:cNvSpPr/>
          <p:nvPr/>
        </p:nvSpPr>
        <p:spPr>
          <a:xfrm>
            <a:off x="685800" y="5791200"/>
            <a:ext cx="12954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Balanced Forces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/>
              <a:t>Free Body Diagrams</a:t>
            </a:r>
            <a:r>
              <a:rPr lang="en-US" sz="2400" b="1" dirty="0"/>
              <a:t> – Illustrate all forces acting upon</a:t>
            </a:r>
            <a:br>
              <a:rPr lang="en-US" sz="2400" b="1" dirty="0"/>
            </a:br>
            <a:r>
              <a:rPr lang="en-US" sz="2400" b="1" dirty="0"/>
              <a:t>                                an object of interest</a:t>
            </a:r>
            <a:endParaRPr lang="en-US" sz="2400" b="1" u="sng" dirty="0"/>
          </a:p>
          <a:p>
            <a:pPr>
              <a:spcBef>
                <a:spcPct val="50000"/>
              </a:spcBef>
            </a:pPr>
            <a:r>
              <a:rPr lang="en-US" sz="2400" b="1" dirty="0"/>
              <a:t>Example #1 – Block resting on Table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What is our object of interest?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 Which force is acting upward?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Normal Force</a:t>
            </a:r>
            <a:r>
              <a:rPr lang="en-US" sz="2400" b="1" dirty="0"/>
              <a:t> exists between any</a:t>
            </a:r>
            <a:br>
              <a:rPr lang="en-US" sz="2400" b="1" dirty="0"/>
            </a:br>
            <a:r>
              <a:rPr lang="en-US" sz="2400" b="1" dirty="0"/>
              <a:t>                  two solid objects</a:t>
            </a:r>
            <a:br>
              <a:rPr lang="en-US" sz="2400" b="1" dirty="0"/>
            </a:br>
            <a:endParaRPr lang="en-US" sz="2400" b="1" dirty="0"/>
          </a:p>
          <a:p>
            <a:pPr>
              <a:spcBef>
                <a:spcPct val="50000"/>
              </a:spcBef>
            </a:pPr>
            <a:r>
              <a:rPr lang="en-US" sz="2400" b="1" i="1" dirty="0"/>
              <a:t>Which force is acting downward?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Weight</a:t>
            </a:r>
            <a:r>
              <a:rPr lang="en-US" sz="2400" b="1" dirty="0"/>
              <a:t> – The force of gravity</a:t>
            </a:r>
            <a:endParaRPr lang="en-US" sz="2400" b="1" u="sng" dirty="0"/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What do you notice about the size of the arrows?</a:t>
            </a:r>
          </a:p>
        </p:txBody>
      </p:sp>
      <p:sp>
        <p:nvSpPr>
          <p:cNvPr id="40963" name="Picture 6" descr="http://www.hetemeel.com/einsteinshow.php?text=%0D%0A%0D%0A+++++++++++++++++++++++++E+%3D+mc%5E2"/>
          <p:cNvSpPr>
            <a:spLocks noChangeAspect="1" noChangeArrowheads="1"/>
          </p:cNvSpPr>
          <p:nvPr/>
        </p:nvSpPr>
        <p:spPr bwMode="auto">
          <a:xfrm>
            <a:off x="6438900" y="1676400"/>
            <a:ext cx="23241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172200" y="3885406"/>
            <a:ext cx="609600" cy="533400"/>
          </a:xfrm>
          <a:prstGeom prst="rect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rot="5400000" flipH="1" flipV="1">
            <a:off x="6172200" y="3580606"/>
            <a:ext cx="609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6172994" y="4722812"/>
            <a:ext cx="609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629400" y="3276600"/>
            <a:ext cx="538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4567535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g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6324600" y="3505200"/>
            <a:ext cx="304800" cy="762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6324600" y="3657600"/>
            <a:ext cx="304800" cy="762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6324600" y="4572000"/>
            <a:ext cx="304800" cy="762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6324600" y="4724400"/>
            <a:ext cx="304800" cy="762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Balanced Forces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9916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 What is the net force acting on the block?</a:t>
            </a:r>
            <a:br>
              <a:rPr lang="en-US" sz="2400" b="1" dirty="0"/>
            </a:br>
            <a:endParaRPr lang="en-US" sz="2400" b="1" dirty="0"/>
          </a:p>
          <a:p>
            <a:pPr>
              <a:spcBef>
                <a:spcPct val="50000"/>
              </a:spcBef>
            </a:pPr>
            <a:r>
              <a:rPr lang="en-US" sz="2400" b="1" u="sng" dirty="0"/>
              <a:t>Net Force</a:t>
            </a:r>
            <a:r>
              <a:rPr lang="en-US" sz="2400" b="1" dirty="0"/>
              <a:t> – The sum of all forces			+1.6 N</a:t>
            </a:r>
            <a:br>
              <a:rPr lang="en-US" sz="2400" b="1" dirty="0"/>
            </a:br>
            <a:r>
              <a:rPr lang="en-US" sz="2400" b="1" dirty="0"/>
              <a:t>acting upon an object</a:t>
            </a:r>
          </a:p>
          <a:p>
            <a:pPr>
              <a:spcBef>
                <a:spcPct val="50000"/>
              </a:spcBef>
            </a:pPr>
            <a:br>
              <a:rPr lang="en-US" sz="2400" b="1" u="sng" dirty="0"/>
            </a:br>
            <a:r>
              <a:rPr lang="en-US" sz="2400" b="1" dirty="0"/>
              <a:t>								-1.6 N</a:t>
            </a:r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 algn="ctr">
              <a:spcBef>
                <a:spcPct val="50000"/>
              </a:spcBef>
            </a:pPr>
            <a:r>
              <a:rPr lang="en-US" sz="2400" b="1" dirty="0"/>
              <a:t>Net Force =  1.6N + (-1.6N)  =  0 Newtons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What happens if F</a:t>
            </a:r>
            <a:r>
              <a:rPr lang="en-US" sz="2400" b="1" i="1" baseline="-25000" dirty="0"/>
              <a:t>gravity</a:t>
            </a:r>
            <a:r>
              <a:rPr lang="en-US" sz="2400" b="1" i="1" dirty="0"/>
              <a:t> is greater than F</a:t>
            </a:r>
            <a:r>
              <a:rPr lang="en-US" sz="2400" b="1" i="1" baseline="-25000" dirty="0"/>
              <a:t>normal</a:t>
            </a:r>
            <a:r>
              <a:rPr lang="en-US" sz="2400" b="1" i="1" dirty="0"/>
              <a:t>?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The table will break!</a:t>
            </a:r>
          </a:p>
        </p:txBody>
      </p:sp>
      <p:sp>
        <p:nvSpPr>
          <p:cNvPr id="9" name="Rectangle 8"/>
          <p:cNvSpPr/>
          <p:nvPr/>
        </p:nvSpPr>
        <p:spPr>
          <a:xfrm>
            <a:off x="6172200" y="2742406"/>
            <a:ext cx="609600" cy="533400"/>
          </a:xfrm>
          <a:prstGeom prst="rect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rot="5400000" flipH="1" flipV="1">
            <a:off x="6172200" y="2437606"/>
            <a:ext cx="609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6172994" y="3579812"/>
            <a:ext cx="609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629400" y="2133600"/>
            <a:ext cx="538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9400" y="3424535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g</a:t>
            </a:r>
          </a:p>
        </p:txBody>
      </p:sp>
      <p:sp useBgFill="1">
        <p:nvSpPr>
          <p:cNvPr id="20" name="Rectangle 19"/>
          <p:cNvSpPr/>
          <p:nvPr/>
        </p:nvSpPr>
        <p:spPr>
          <a:xfrm>
            <a:off x="7467600" y="2133600"/>
            <a:ext cx="12192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1" name="Rectangle 20"/>
          <p:cNvSpPr/>
          <p:nvPr/>
        </p:nvSpPr>
        <p:spPr>
          <a:xfrm>
            <a:off x="7543800" y="3505200"/>
            <a:ext cx="12192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Other Common Forces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There are other forces besides gravity &amp; normal forces.</a:t>
            </a:r>
            <a:br>
              <a:rPr lang="en-US" sz="2400" b="1" i="1" dirty="0"/>
            </a:br>
            <a:r>
              <a:rPr lang="en-US" sz="2400" b="1" i="1" dirty="0"/>
              <a:t>Which forces are working in each of these situations?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The block is moved by a person…	         </a:t>
            </a:r>
            <a:r>
              <a:rPr lang="en-US" sz="2400" b="1" dirty="0" err="1"/>
              <a:t>F</a:t>
            </a:r>
            <a:r>
              <a:rPr lang="en-US" sz="2400" b="1" baseline="-25000" dirty="0" err="1"/>
              <a:t>Applied</a:t>
            </a:r>
            <a:endParaRPr lang="en-US" sz="2400" b="1" dirty="0"/>
          </a:p>
          <a:p>
            <a:pPr>
              <a:spcBef>
                <a:spcPct val="50000"/>
              </a:spcBef>
            </a:pPr>
            <a:r>
              <a:rPr lang="en-US" sz="2400" b="1" dirty="0"/>
              <a:t>The block is hanging from a string…		  F</a:t>
            </a:r>
            <a:r>
              <a:rPr lang="en-US" sz="2400" b="1" baseline="-25000" dirty="0"/>
              <a:t>Tension</a:t>
            </a:r>
            <a:endParaRPr lang="en-US" sz="2400" b="1" dirty="0"/>
          </a:p>
          <a:p>
            <a:pPr>
              <a:spcBef>
                <a:spcPct val="50000"/>
              </a:spcBef>
            </a:pPr>
            <a:r>
              <a:rPr lang="en-US" sz="2400" b="1" dirty="0"/>
              <a:t>The block is moved by an</a:t>
            </a:r>
            <a:br>
              <a:rPr lang="en-US" sz="2400" b="1" dirty="0"/>
            </a:br>
            <a:r>
              <a:rPr lang="en-US" sz="2400" b="1" dirty="0"/>
              <a:t>	 engine or machine…			  F</a:t>
            </a:r>
            <a:r>
              <a:rPr lang="en-US" sz="2400" b="1" baseline="-25000" dirty="0"/>
              <a:t>thrust</a:t>
            </a:r>
            <a:endParaRPr lang="en-US" sz="2400" b="1" dirty="0"/>
          </a:p>
          <a:p>
            <a:pPr algn="ctr">
              <a:spcBef>
                <a:spcPct val="50000"/>
              </a:spcBef>
            </a:pPr>
            <a:br>
              <a:rPr lang="en-US" sz="2400" b="1" i="1" dirty="0"/>
            </a:br>
            <a:r>
              <a:rPr lang="en-US" sz="2400" b="1" i="1" dirty="0"/>
              <a:t>Which force works against moving objects?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The block is sliding across the desk</a:t>
            </a:r>
            <a:br>
              <a:rPr lang="en-US" sz="2400" b="1" dirty="0"/>
            </a:br>
            <a:r>
              <a:rPr lang="en-US" sz="2400" b="1" dirty="0"/>
              <a:t>   or falling from the sky…			  F</a:t>
            </a:r>
            <a:r>
              <a:rPr lang="en-US" sz="2400" b="1" baseline="-25000" dirty="0"/>
              <a:t>friction</a:t>
            </a:r>
            <a:endParaRPr lang="en-US" sz="2400" b="1" dirty="0"/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Air resistance is the friction created by falling objects</a:t>
            </a:r>
          </a:p>
        </p:txBody>
      </p:sp>
      <p:sp useBgFill="1">
        <p:nvSpPr>
          <p:cNvPr id="4" name="Rectangle 3"/>
          <p:cNvSpPr/>
          <p:nvPr/>
        </p:nvSpPr>
        <p:spPr>
          <a:xfrm>
            <a:off x="6534150" y="2133600"/>
            <a:ext cx="196215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5" name="Rectangle 4"/>
          <p:cNvSpPr/>
          <p:nvPr/>
        </p:nvSpPr>
        <p:spPr>
          <a:xfrm>
            <a:off x="6553200" y="2743200"/>
            <a:ext cx="19050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ectangle 6"/>
          <p:cNvSpPr/>
          <p:nvPr/>
        </p:nvSpPr>
        <p:spPr>
          <a:xfrm>
            <a:off x="6534150" y="3657600"/>
            <a:ext cx="19050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ectangle 7"/>
          <p:cNvSpPr/>
          <p:nvPr/>
        </p:nvSpPr>
        <p:spPr>
          <a:xfrm>
            <a:off x="6572250" y="5505450"/>
            <a:ext cx="19050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Forces in Motion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9916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Example #2 – Block Pulled at a Constant Velocity</a:t>
            </a:r>
          </a:p>
          <a:p>
            <a:pPr>
              <a:spcBef>
                <a:spcPct val="50000"/>
              </a:spcBef>
            </a:pPr>
            <a:endParaRPr lang="en-US" sz="2400" b="1" i="1" dirty="0"/>
          </a:p>
          <a:p>
            <a:pPr>
              <a:spcBef>
                <a:spcPct val="50000"/>
              </a:spcBef>
            </a:pPr>
            <a:r>
              <a:rPr lang="en-US" sz="2400" b="1" i="1" dirty="0"/>
              <a:t>   How much force is needed</a:t>
            </a:r>
            <a:br>
              <a:rPr lang="en-US" sz="2400" b="1" i="1" dirty="0"/>
            </a:br>
            <a:r>
              <a:rPr lang="en-US" sz="2400" b="1" i="1" dirty="0"/>
              <a:t>      to pull the block at</a:t>
            </a:r>
            <a:br>
              <a:rPr lang="en-US" sz="2400" b="1" i="1" dirty="0"/>
            </a:br>
            <a:r>
              <a:rPr lang="en-US" sz="2400" b="1" i="1" dirty="0"/>
              <a:t>      a constant velocity?</a:t>
            </a:r>
          </a:p>
          <a:p>
            <a:pPr>
              <a:spcBef>
                <a:spcPct val="50000"/>
              </a:spcBef>
            </a:pPr>
            <a:br>
              <a:rPr lang="en-US" sz="1600" b="1" dirty="0"/>
            </a:br>
            <a:endParaRPr lang="en-US" sz="1600" b="1" dirty="0"/>
          </a:p>
          <a:p>
            <a:pPr>
              <a:spcBef>
                <a:spcPct val="50000"/>
              </a:spcBef>
            </a:pPr>
            <a:r>
              <a:rPr lang="en-US" sz="2400" b="1" dirty="0"/>
              <a:t>If the F</a:t>
            </a:r>
            <a:r>
              <a:rPr lang="en-US" sz="2400" b="1" baseline="-25000" dirty="0"/>
              <a:t>pull</a:t>
            </a:r>
            <a:r>
              <a:rPr lang="en-US" sz="2400" b="1" dirty="0"/>
              <a:t> is equal to 0.4N then…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The friction must be equal and opposite! F</a:t>
            </a:r>
            <a:r>
              <a:rPr lang="en-US" sz="2400" b="1" baseline="-25000" dirty="0"/>
              <a:t>f</a:t>
            </a:r>
            <a:r>
              <a:rPr lang="en-US" sz="2400" b="1" dirty="0"/>
              <a:t> = -0.4N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Again, the net force is 0 Newtons.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An object at rest or moving at a constant velocity</a:t>
            </a:r>
            <a:br>
              <a:rPr lang="en-US" sz="2400" b="1" dirty="0"/>
            </a:br>
            <a:r>
              <a:rPr lang="en-US" sz="2400" b="1" dirty="0"/>
              <a:t>will always have a net force of zero!</a:t>
            </a:r>
          </a:p>
        </p:txBody>
      </p:sp>
      <p:sp>
        <p:nvSpPr>
          <p:cNvPr id="40963" name="Picture 6" descr="http://www.hetemeel.com/einsteinshow.php?text=%0D%0A%0D%0A+++++++++++++++++++++++++E+%3D+mc%5E2"/>
          <p:cNvSpPr>
            <a:spLocks noChangeAspect="1" noChangeArrowheads="1"/>
          </p:cNvSpPr>
          <p:nvPr/>
        </p:nvSpPr>
        <p:spPr bwMode="auto">
          <a:xfrm>
            <a:off x="6438900" y="1676400"/>
            <a:ext cx="23241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995367" y="2742406"/>
            <a:ext cx="609600" cy="533400"/>
          </a:xfrm>
          <a:prstGeom prst="rect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rot="5400000" flipH="1" flipV="1">
            <a:off x="6995367" y="2437606"/>
            <a:ext cx="609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6996161" y="3579812"/>
            <a:ext cx="609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52567" y="2133600"/>
            <a:ext cx="538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52567" y="3424535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g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7620000" y="29718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01000" y="2971800"/>
            <a:ext cx="1053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F</a:t>
            </a:r>
            <a:r>
              <a:rPr lang="en-US" sz="2400" b="1" baseline="-25000" dirty="0" err="1"/>
              <a:t>applied</a:t>
            </a:r>
            <a:endParaRPr lang="en-US" sz="2400" b="1" baseline="-25000" dirty="0"/>
          </a:p>
        </p:txBody>
      </p:sp>
      <p:sp>
        <p:nvSpPr>
          <p:cNvPr id="24" name="TextBox 23"/>
          <p:cNvSpPr txBox="1"/>
          <p:nvPr/>
        </p:nvSpPr>
        <p:spPr>
          <a:xfrm>
            <a:off x="6152988" y="2967335"/>
            <a:ext cx="476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f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rot="10800000">
            <a:off x="6553200" y="29718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Try On Your Own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Create a free body diagram of a 6,000 N Dune Buggy that is trying to drive forward using a force of 200 N but is being pulled backward with 200 N by a gorilla.</a:t>
            </a:r>
          </a:p>
          <a:p>
            <a:pPr>
              <a:spcBef>
                <a:spcPct val="50000"/>
              </a:spcBef>
            </a:pPr>
            <a:endParaRPr lang="en-US" sz="2400" b="1" i="1" dirty="0"/>
          </a:p>
          <a:p>
            <a:pPr>
              <a:spcBef>
                <a:spcPct val="50000"/>
              </a:spcBef>
            </a:pPr>
            <a:br>
              <a:rPr lang="en-US" sz="1600" b="1" dirty="0"/>
            </a:br>
            <a:endParaRPr lang="en-US" sz="1600" b="1" dirty="0"/>
          </a:p>
          <a:p>
            <a:pPr>
              <a:spcBef>
                <a:spcPct val="50000"/>
              </a:spcBef>
            </a:pPr>
            <a:endParaRPr lang="en-US" sz="1600" b="1" dirty="0"/>
          </a:p>
          <a:p>
            <a:pPr>
              <a:spcBef>
                <a:spcPct val="50000"/>
              </a:spcBef>
            </a:pPr>
            <a:endParaRPr lang="en-US" sz="1600" b="1" dirty="0"/>
          </a:p>
          <a:p>
            <a:pPr>
              <a:spcBef>
                <a:spcPct val="50000"/>
              </a:spcBef>
            </a:pPr>
            <a:endParaRPr lang="en-US" sz="1600" b="1" dirty="0"/>
          </a:p>
          <a:p>
            <a:pPr>
              <a:spcBef>
                <a:spcPct val="50000"/>
              </a:spcBef>
            </a:pPr>
            <a:endParaRPr lang="en-US" sz="1600" b="1" dirty="0"/>
          </a:p>
          <a:p>
            <a:pPr algn="ctr">
              <a:spcBef>
                <a:spcPct val="50000"/>
              </a:spcBef>
            </a:pPr>
            <a:br>
              <a:rPr lang="en-US" sz="2400" b="1" i="1" dirty="0"/>
            </a:br>
            <a:r>
              <a:rPr lang="en-US" sz="2400" b="1" i="1" dirty="0"/>
              <a:t>What is the net force?		0 </a:t>
            </a:r>
            <a:r>
              <a:rPr lang="en-US" sz="2400" b="1" i="1" dirty="0" err="1"/>
              <a:t>Newtons</a:t>
            </a:r>
            <a:endParaRPr lang="en-US" sz="2400" b="1" i="1" dirty="0"/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What do you notice about the arrows?</a:t>
            </a:r>
            <a:endParaRPr lang="en-U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4213905" y="3468538"/>
            <a:ext cx="609600" cy="533400"/>
          </a:xfrm>
          <a:prstGeom prst="rect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rot="5400000" flipH="1" flipV="1">
            <a:off x="4213905" y="3163738"/>
            <a:ext cx="609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4214699" y="4305944"/>
            <a:ext cx="609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671105" y="2514600"/>
            <a:ext cx="1895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N </a:t>
            </a:r>
            <a:r>
              <a:rPr lang="en-US" sz="2400" b="1" dirty="0"/>
              <a:t>6,000 N</a:t>
            </a:r>
            <a:endParaRPr lang="en-US" sz="2400" b="1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4671105" y="4491335"/>
            <a:ext cx="2024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F</a:t>
            </a:r>
            <a:r>
              <a:rPr lang="en-US" sz="2400" b="1" baseline="-25000" dirty="0" err="1"/>
              <a:t>g</a:t>
            </a:r>
            <a:r>
              <a:rPr lang="en-US" sz="2400" b="1" baseline="-25000" dirty="0"/>
              <a:t> </a:t>
            </a:r>
            <a:r>
              <a:rPr lang="en-US" sz="2400" b="1" dirty="0"/>
              <a:t>-6,000 N</a:t>
            </a:r>
            <a:endParaRPr lang="en-US" sz="2400" b="1" baseline="-250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838538" y="3697932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56905" y="3697932"/>
            <a:ext cx="2024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F</a:t>
            </a:r>
            <a:r>
              <a:rPr lang="en-US" sz="2400" b="1" baseline="-25000" dirty="0" err="1"/>
              <a:t>thrust</a:t>
            </a:r>
            <a:r>
              <a:rPr lang="en-US" sz="2400" b="1" baseline="-25000" dirty="0"/>
              <a:t> </a:t>
            </a:r>
            <a:r>
              <a:rPr lang="en-US" sz="2400" b="1" dirty="0"/>
              <a:t>200 N</a:t>
            </a:r>
            <a:endParaRPr lang="en-US" sz="2400" b="1" baseline="-25000" dirty="0"/>
          </a:p>
        </p:txBody>
      </p:sp>
      <p:sp>
        <p:nvSpPr>
          <p:cNvPr id="24" name="TextBox 23"/>
          <p:cNvSpPr txBox="1"/>
          <p:nvPr/>
        </p:nvSpPr>
        <p:spPr>
          <a:xfrm>
            <a:off x="1676401" y="3729335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F</a:t>
            </a:r>
            <a:r>
              <a:rPr lang="en-US" sz="2400" b="1" baseline="-25000" dirty="0" err="1"/>
              <a:t>applied</a:t>
            </a:r>
            <a:r>
              <a:rPr lang="en-US" sz="2400" b="1" baseline="-25000" dirty="0"/>
              <a:t> </a:t>
            </a:r>
            <a:r>
              <a:rPr lang="en-US" sz="2400" b="1" dirty="0"/>
              <a:t>-200 N</a:t>
            </a:r>
            <a:endParaRPr lang="en-US" sz="2400" b="1" baseline="-25000" dirty="0"/>
          </a:p>
        </p:txBody>
      </p:sp>
      <p:cxnSp>
        <p:nvCxnSpPr>
          <p:cNvPr id="25" name="Straight Arrow Connector 24"/>
          <p:cNvCxnSpPr/>
          <p:nvPr/>
        </p:nvCxnSpPr>
        <p:spPr>
          <a:xfrm rot="10800000">
            <a:off x="3771738" y="3697932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/>
          <p:cNvSpPr/>
          <p:nvPr/>
        </p:nvSpPr>
        <p:spPr>
          <a:xfrm>
            <a:off x="5562600" y="5410200"/>
            <a:ext cx="31242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42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3" grpId="0"/>
      <p:bldP spid="24" grpId="0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" y="288925"/>
            <a:ext cx="8839200" cy="2323713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5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Chapter 6-7b</a:t>
            </a:r>
          </a:p>
          <a:p>
            <a:pPr algn="ctr">
              <a:defRPr/>
            </a:pPr>
            <a:r>
              <a:rPr lang="en-US" sz="5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Calculating Forces</a:t>
            </a:r>
            <a:br>
              <a:rPr lang="en-US" sz="5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</a:br>
            <a:r>
              <a:rPr lang="en-US" sz="5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and True Acceleration</a:t>
            </a:r>
          </a:p>
        </p:txBody>
      </p:sp>
      <p:pic>
        <p:nvPicPr>
          <p:cNvPr id="8" name="Picture 8" descr="http://mrbarlow.files.wordpress.com/2010/01/newtons-apple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55264" y="3048000"/>
            <a:ext cx="2538984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Forces in Motion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9916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 dirty="0"/>
              <a:t>Example #2 – Block Pulled at a Constant Velocity</a:t>
            </a:r>
          </a:p>
          <a:p>
            <a:pPr>
              <a:spcBef>
                <a:spcPct val="50000"/>
              </a:spcBef>
            </a:pPr>
            <a:endParaRPr lang="en-US" sz="2400" b="1" i="1" dirty="0"/>
          </a:p>
          <a:p>
            <a:pPr>
              <a:spcBef>
                <a:spcPct val="50000"/>
              </a:spcBef>
            </a:pPr>
            <a:r>
              <a:rPr lang="en-US" sz="2400" b="1" i="1" dirty="0"/>
              <a:t>   What is the net force acting</a:t>
            </a:r>
            <a:br>
              <a:rPr lang="en-US" sz="2400" b="1" i="1" dirty="0"/>
            </a:br>
            <a:r>
              <a:rPr lang="en-US" sz="2400" b="1" i="1" dirty="0"/>
              <a:t>    on this block as it is pulled</a:t>
            </a:r>
            <a:br>
              <a:rPr lang="en-US" sz="2400" b="1" i="1" dirty="0"/>
            </a:br>
            <a:r>
              <a:rPr lang="en-US" sz="2400" b="1" i="1" dirty="0"/>
              <a:t>      at a constant velocity?</a:t>
            </a:r>
          </a:p>
          <a:p>
            <a:pPr>
              <a:spcBef>
                <a:spcPct val="50000"/>
              </a:spcBef>
            </a:pPr>
            <a:br>
              <a:rPr lang="en-US" sz="1600" b="1" i="1" dirty="0"/>
            </a:br>
            <a:endParaRPr lang="en-US" sz="1600" b="1" i="1" dirty="0"/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The net force is 0 Newtons.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An object at rest or moving at a constant velocity</a:t>
            </a:r>
            <a:br>
              <a:rPr lang="en-US" sz="2400" b="1" i="1" dirty="0"/>
            </a:br>
            <a:r>
              <a:rPr lang="en-US" sz="2400" b="1" i="1" dirty="0"/>
              <a:t>will always have a net force of zero!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But can we pull a block with</a:t>
            </a:r>
            <a:br>
              <a:rPr lang="en-US" sz="2400" b="1" i="1" dirty="0"/>
            </a:br>
            <a:r>
              <a:rPr lang="en-US" sz="2400" b="1" i="1" dirty="0"/>
              <a:t>a force greater than friction?</a:t>
            </a:r>
          </a:p>
        </p:txBody>
      </p:sp>
      <p:sp>
        <p:nvSpPr>
          <p:cNvPr id="40963" name="Picture 6" descr="http://www.hetemeel.com/einsteinshow.php?text=%0D%0A%0D%0A+++++++++++++++++++++++++E+%3D+mc%5E2"/>
          <p:cNvSpPr>
            <a:spLocks noChangeAspect="1" noChangeArrowheads="1"/>
          </p:cNvSpPr>
          <p:nvPr/>
        </p:nvSpPr>
        <p:spPr bwMode="auto">
          <a:xfrm>
            <a:off x="6438900" y="1676400"/>
            <a:ext cx="23241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995367" y="2742406"/>
            <a:ext cx="609600" cy="533400"/>
          </a:xfrm>
          <a:prstGeom prst="rect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rot="5400000" flipH="1" flipV="1">
            <a:off x="6995367" y="2437606"/>
            <a:ext cx="609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6996161" y="3579812"/>
            <a:ext cx="609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52567" y="2133600"/>
            <a:ext cx="538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52567" y="3424535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g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7620000" y="29718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01000" y="2971800"/>
            <a:ext cx="1053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F</a:t>
            </a:r>
            <a:r>
              <a:rPr lang="en-US" sz="2400" b="1" baseline="-25000" dirty="0" err="1"/>
              <a:t>applied</a:t>
            </a:r>
            <a:endParaRPr lang="en-US" sz="2400" b="1" baseline="-25000" dirty="0"/>
          </a:p>
        </p:txBody>
      </p:sp>
      <p:sp>
        <p:nvSpPr>
          <p:cNvPr id="24" name="TextBox 23"/>
          <p:cNvSpPr txBox="1"/>
          <p:nvPr/>
        </p:nvSpPr>
        <p:spPr>
          <a:xfrm>
            <a:off x="6152988" y="2967335"/>
            <a:ext cx="476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f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rot="10800000">
            <a:off x="6553200" y="29718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Accelerating Forces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9916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Example #3 – Block Pulled at a Constant Acceleration</a:t>
            </a:r>
            <a:br>
              <a:rPr lang="en-US" sz="2400" b="1" dirty="0"/>
            </a:br>
            <a:endParaRPr lang="en-US" sz="2400" b="1" dirty="0"/>
          </a:p>
          <a:p>
            <a:pPr>
              <a:spcBef>
                <a:spcPct val="50000"/>
              </a:spcBef>
            </a:pPr>
            <a:r>
              <a:rPr lang="en-US" sz="2400" b="1" i="1" dirty="0"/>
              <a:t>What happens to the block if it is</a:t>
            </a:r>
            <a:br>
              <a:rPr lang="en-US" sz="2400" b="1" u="sng" dirty="0"/>
            </a:br>
            <a:r>
              <a:rPr lang="en-US" sz="2400" b="1" dirty="0"/>
              <a:t>  </a:t>
            </a:r>
            <a:r>
              <a:rPr lang="en-US" sz="2400" b="1" i="1" dirty="0"/>
              <a:t>pulled with a force of 1.4 N?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 Now the forces are unbalanced.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Net Force = 1.4 N + (-0.4 N) = 1 N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This means that there is a constant acceleration.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How will that affect the velocity of the block?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The block will continue to move faster and faster until…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The forces are balanced again!</a:t>
            </a:r>
          </a:p>
        </p:txBody>
      </p:sp>
      <p:sp>
        <p:nvSpPr>
          <p:cNvPr id="40963" name="Picture 6" descr="http://www.hetemeel.com/einsteinshow.php?text=%0D%0A%0D%0A+++++++++++++++++++++++++E+%3D+mc%5E2"/>
          <p:cNvSpPr>
            <a:spLocks noChangeAspect="1" noChangeArrowheads="1"/>
          </p:cNvSpPr>
          <p:nvPr/>
        </p:nvSpPr>
        <p:spPr bwMode="auto">
          <a:xfrm>
            <a:off x="6438900" y="1676400"/>
            <a:ext cx="23241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995367" y="2742406"/>
            <a:ext cx="609600" cy="533400"/>
          </a:xfrm>
          <a:prstGeom prst="rect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rot="5400000" flipH="1" flipV="1">
            <a:off x="6995367" y="2437606"/>
            <a:ext cx="609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6996161" y="3579812"/>
            <a:ext cx="609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52567" y="2133600"/>
            <a:ext cx="538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52567" y="3424535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g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7620000" y="2971800"/>
            <a:ext cx="1143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01000" y="2971800"/>
            <a:ext cx="1053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F</a:t>
            </a:r>
            <a:r>
              <a:rPr lang="en-US" sz="2400" b="1" baseline="-25000" dirty="0" err="1"/>
              <a:t>applied</a:t>
            </a:r>
            <a:endParaRPr lang="en-US" sz="2400" b="1" baseline="-25000" dirty="0"/>
          </a:p>
        </p:txBody>
      </p:sp>
      <p:sp>
        <p:nvSpPr>
          <p:cNvPr id="24" name="TextBox 23"/>
          <p:cNvSpPr txBox="1"/>
          <p:nvPr/>
        </p:nvSpPr>
        <p:spPr>
          <a:xfrm>
            <a:off x="6152988" y="2967335"/>
            <a:ext cx="476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f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rot="10800000">
            <a:off x="6553200" y="29718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Accelerating Forces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9916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Example #3 – Block Pulled at a Constant Acceleration</a:t>
            </a:r>
            <a:br>
              <a:rPr lang="en-US" sz="2400" b="1" dirty="0"/>
            </a:br>
            <a:endParaRPr lang="en-US" sz="2400" b="1" dirty="0"/>
          </a:p>
          <a:p>
            <a:pPr>
              <a:spcBef>
                <a:spcPct val="50000"/>
              </a:spcBef>
            </a:pPr>
            <a:r>
              <a:rPr lang="en-US" sz="2400" b="1" i="1" dirty="0"/>
              <a:t>How can we measure the affect</a:t>
            </a:r>
            <a:br>
              <a:rPr lang="en-US" sz="2400" b="1" i="1" dirty="0"/>
            </a:br>
            <a:r>
              <a:rPr lang="en-US" sz="2400" b="1" i="1" dirty="0"/>
              <a:t> of a 1 N force on this block?</a:t>
            </a:r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r>
              <a:rPr lang="en-US" sz="2400" b="1" dirty="0"/>
              <a:t>Using Newton’s 2</a:t>
            </a:r>
            <a:r>
              <a:rPr lang="en-US" sz="2400" b="1" baseline="30000" dirty="0"/>
              <a:t>nd</a:t>
            </a:r>
            <a:r>
              <a:rPr lang="en-US" sz="2400" b="1" dirty="0"/>
              <a:t> Law we can find out</a:t>
            </a:r>
            <a:br>
              <a:rPr lang="en-US" sz="2400" b="1" dirty="0"/>
            </a:br>
            <a:r>
              <a:rPr lang="en-US" sz="2400" b="1" dirty="0"/>
              <a:t>how fast the 0.2 kg block is accelerating…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Net Force (N) = Mass (kg) x Acceleration (m/s</a:t>
            </a:r>
            <a:r>
              <a:rPr lang="en-US" sz="2400" b="1" baseline="30000" dirty="0"/>
              <a:t>2</a:t>
            </a:r>
            <a:r>
              <a:rPr lang="en-US" sz="2400" b="1" dirty="0"/>
              <a:t>)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	  1 N = 0.2 kg x a		a = 5 m/s</a:t>
            </a:r>
            <a:r>
              <a:rPr lang="en-US" sz="2400" b="1" baseline="30000" dirty="0"/>
              <a:t>2</a:t>
            </a:r>
            <a:endParaRPr lang="en-US" sz="2400" b="1" dirty="0"/>
          </a:p>
        </p:txBody>
      </p:sp>
      <p:sp>
        <p:nvSpPr>
          <p:cNvPr id="40963" name="Picture 6" descr="http://www.hetemeel.com/einsteinshow.php?text=%0D%0A%0D%0A+++++++++++++++++++++++++E+%3D+mc%5E2"/>
          <p:cNvSpPr>
            <a:spLocks noChangeAspect="1" noChangeArrowheads="1"/>
          </p:cNvSpPr>
          <p:nvPr/>
        </p:nvSpPr>
        <p:spPr bwMode="auto">
          <a:xfrm>
            <a:off x="6438900" y="1676400"/>
            <a:ext cx="23241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995367" y="2742406"/>
            <a:ext cx="609600" cy="533400"/>
          </a:xfrm>
          <a:prstGeom prst="rect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rot="5400000" flipH="1" flipV="1">
            <a:off x="6995367" y="2437606"/>
            <a:ext cx="609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6996161" y="3579812"/>
            <a:ext cx="609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52567" y="2133600"/>
            <a:ext cx="538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52567" y="3424535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g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7620000" y="2971800"/>
            <a:ext cx="1143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01000" y="2971800"/>
            <a:ext cx="1053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F</a:t>
            </a:r>
            <a:r>
              <a:rPr lang="en-US" sz="2400" b="1" baseline="-25000" dirty="0" err="1"/>
              <a:t>applied</a:t>
            </a:r>
            <a:endParaRPr lang="en-US" sz="2400" b="1" baseline="-25000" dirty="0"/>
          </a:p>
        </p:txBody>
      </p:sp>
      <p:sp>
        <p:nvSpPr>
          <p:cNvPr id="24" name="TextBox 23"/>
          <p:cNvSpPr txBox="1"/>
          <p:nvPr/>
        </p:nvSpPr>
        <p:spPr>
          <a:xfrm>
            <a:off x="6152988" y="2967335"/>
            <a:ext cx="476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f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rot="10800000">
            <a:off x="6553200" y="29718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/>
          <p:cNvSpPr/>
          <p:nvPr/>
        </p:nvSpPr>
        <p:spPr>
          <a:xfrm>
            <a:off x="5562600" y="5105400"/>
            <a:ext cx="19050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Accelerating Forces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9916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What happens to the block of wood once we stop pulling?</a:t>
            </a:r>
            <a:br>
              <a:rPr lang="en-US" sz="2400" b="1" i="1" dirty="0"/>
            </a:br>
            <a:endParaRPr lang="en-US" sz="2400" b="1" dirty="0"/>
          </a:p>
          <a:p>
            <a:pPr>
              <a:spcBef>
                <a:spcPct val="50000"/>
              </a:spcBef>
            </a:pPr>
            <a:r>
              <a:rPr lang="en-US" sz="2400" b="1" i="1" dirty="0"/>
              <a:t>Does friction still act on the block?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Yes! As long as the block is moving,</a:t>
            </a:r>
            <a:br>
              <a:rPr lang="en-US" sz="2400" b="1" i="1" dirty="0"/>
            </a:br>
            <a:r>
              <a:rPr lang="en-US" sz="2400" b="1" i="1" dirty="0"/>
              <a:t>friction will be working against it.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Without the pulling force, the block</a:t>
            </a:r>
            <a:br>
              <a:rPr lang="en-US" sz="2400" b="1" dirty="0"/>
            </a:br>
            <a:r>
              <a:rPr lang="en-US" sz="2400" b="1" dirty="0"/>
              <a:t>will continue to slide in a positive</a:t>
            </a:r>
            <a:br>
              <a:rPr lang="en-US" sz="2400" b="1" dirty="0"/>
            </a:br>
            <a:r>
              <a:rPr lang="en-US" sz="2400" b="1" dirty="0"/>
              <a:t>direction, but what will be its acceleration?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Net Force (N) = Mass (kg) x Acceleration (m/s</a:t>
            </a:r>
            <a:r>
              <a:rPr lang="en-US" sz="2400" b="1" baseline="30000" dirty="0"/>
              <a:t>2</a:t>
            </a:r>
            <a:r>
              <a:rPr lang="en-US" sz="2400" b="1" dirty="0"/>
              <a:t>)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	  -0.4 N = 0.2 kg x a	       a = -2 m/s</a:t>
            </a:r>
            <a:r>
              <a:rPr lang="en-US" sz="2400" b="1" baseline="30000" dirty="0"/>
              <a:t>2</a:t>
            </a:r>
            <a:endParaRPr lang="en-US" sz="2400" b="1" dirty="0"/>
          </a:p>
          <a:p>
            <a:pPr algn="ctr">
              <a:spcBef>
                <a:spcPct val="50000"/>
              </a:spcBef>
            </a:pPr>
            <a:r>
              <a:rPr lang="en-US" sz="2400" b="1" dirty="0"/>
              <a:t>So the friction will slow down the block</a:t>
            </a:r>
            <a:br>
              <a:rPr lang="en-US" sz="2400" b="1" dirty="0"/>
            </a:br>
            <a:r>
              <a:rPr lang="en-US" sz="2400" b="1" dirty="0"/>
              <a:t>until it comes to a stop.</a:t>
            </a:r>
          </a:p>
        </p:txBody>
      </p:sp>
      <p:sp>
        <p:nvSpPr>
          <p:cNvPr id="9" name="Rectangle 8"/>
          <p:cNvSpPr/>
          <p:nvPr/>
        </p:nvSpPr>
        <p:spPr>
          <a:xfrm>
            <a:off x="6995367" y="2742406"/>
            <a:ext cx="609600" cy="533400"/>
          </a:xfrm>
          <a:prstGeom prst="rect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rot="5400000" flipH="1" flipV="1">
            <a:off x="6995367" y="2437606"/>
            <a:ext cx="609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6996161" y="3579812"/>
            <a:ext cx="609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52567" y="2133600"/>
            <a:ext cx="538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52567" y="3424535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g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7620000" y="2971800"/>
            <a:ext cx="1143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01000" y="2971800"/>
            <a:ext cx="1053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F</a:t>
            </a:r>
            <a:r>
              <a:rPr lang="en-US" sz="2400" b="1" baseline="-25000" dirty="0" err="1"/>
              <a:t>applied</a:t>
            </a:r>
            <a:endParaRPr lang="en-US" sz="2400" b="1" baseline="-25000" dirty="0"/>
          </a:p>
        </p:txBody>
      </p:sp>
      <p:sp>
        <p:nvSpPr>
          <p:cNvPr id="24" name="TextBox 23"/>
          <p:cNvSpPr txBox="1"/>
          <p:nvPr/>
        </p:nvSpPr>
        <p:spPr>
          <a:xfrm>
            <a:off x="6152988" y="2967335"/>
            <a:ext cx="476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f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rot="10800000">
            <a:off x="6553200" y="29718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/>
          <p:cNvSpPr/>
          <p:nvPr/>
        </p:nvSpPr>
        <p:spPr>
          <a:xfrm>
            <a:off x="5638800" y="5410200"/>
            <a:ext cx="2054378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1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Try On Your Own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9916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Draw a free-body diagram for a 0.005 kg bullet just as it leaves a gun that is fired upward with a F</a:t>
            </a:r>
            <a:r>
              <a:rPr lang="en-US" sz="2400" b="1" baseline="-25000" dirty="0"/>
              <a:t>net</a:t>
            </a:r>
            <a:r>
              <a:rPr lang="en-US" sz="2400" b="1" dirty="0"/>
              <a:t> of 2,000 N.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Then calculate the acceleration of the bullet.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   Net Force = mass x acceleration</a:t>
            </a:r>
            <a:br>
              <a:rPr lang="en-US" sz="2400" b="1" dirty="0"/>
            </a:br>
            <a:r>
              <a:rPr lang="en-US" sz="2400" b="1" dirty="0"/>
              <a:t>	  2,000 N = 0.005 kg x a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	      a = 400,000</a:t>
            </a:r>
            <a:r>
              <a:rPr lang="en-US" sz="2400" b="1" baseline="30000" dirty="0"/>
              <a:t> </a:t>
            </a:r>
            <a:r>
              <a:rPr lang="en-US" sz="2400" b="1" dirty="0"/>
              <a:t>m/s</a:t>
            </a:r>
            <a:r>
              <a:rPr lang="en-US" sz="2400" b="1" baseline="30000" dirty="0"/>
              <a:t>2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What does the free-body diagram look</a:t>
            </a:r>
            <a:br>
              <a:rPr lang="en-US" sz="2400" b="1" dirty="0"/>
            </a:br>
            <a:r>
              <a:rPr lang="en-US" sz="2400" b="1" dirty="0"/>
              <a:t>like once the bullet leaves the gun?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Or when reaches its highest peak?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Or when it is coming back down?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The weight </a:t>
            </a:r>
            <a:r>
              <a:rPr lang="en-US" sz="2400" b="1" dirty="0"/>
              <a:t>(</a:t>
            </a:r>
            <a:r>
              <a:rPr lang="en-US" sz="2400" b="1" dirty="0" err="1"/>
              <a:t>F</a:t>
            </a:r>
            <a:r>
              <a:rPr lang="en-US" sz="2400" b="1" baseline="-25000" dirty="0" err="1"/>
              <a:t>g</a:t>
            </a:r>
            <a:r>
              <a:rPr lang="en-US" sz="2400" b="1" dirty="0"/>
              <a:t>) </a:t>
            </a:r>
            <a:r>
              <a:rPr lang="en-US" sz="2400" b="1" i="1" dirty="0"/>
              <a:t>of the bullet never changes!</a:t>
            </a:r>
          </a:p>
        </p:txBody>
      </p:sp>
      <p:sp>
        <p:nvSpPr>
          <p:cNvPr id="40963" name="Picture 6" descr="http://www.hetemeel.com/einsteinshow.php?text=%0D%0A%0D%0A+++++++++++++++++++++++++E+%3D+mc%5E2"/>
          <p:cNvSpPr>
            <a:spLocks noChangeAspect="1" noChangeArrowheads="1"/>
          </p:cNvSpPr>
          <p:nvPr/>
        </p:nvSpPr>
        <p:spPr bwMode="auto">
          <a:xfrm>
            <a:off x="6438900" y="1676400"/>
            <a:ext cx="23241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995367" y="3275806"/>
            <a:ext cx="609600" cy="533400"/>
          </a:xfrm>
          <a:prstGeom prst="rect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flipH="1" flipV="1">
            <a:off x="7299373" y="2133600"/>
            <a:ext cx="794" cy="114220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7209521" y="3900647"/>
            <a:ext cx="18288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52567" y="2362200"/>
            <a:ext cx="1035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Thrust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52567" y="3957935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9342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8" grpId="0"/>
      <p:bldP spid="18" grpId="1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" y="288925"/>
            <a:ext cx="8839200" cy="2323713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5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Chapter 6-7c</a:t>
            </a:r>
          </a:p>
          <a:p>
            <a:pPr algn="ctr">
              <a:defRPr/>
            </a:pPr>
            <a:r>
              <a:rPr lang="en-US" sz="5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Weight, Gravity,</a:t>
            </a:r>
            <a:br>
              <a:rPr lang="en-US" sz="5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</a:br>
            <a:r>
              <a:rPr lang="en-US" sz="5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and Types of Friction</a:t>
            </a:r>
          </a:p>
        </p:txBody>
      </p:sp>
      <p:pic>
        <p:nvPicPr>
          <p:cNvPr id="8" name="Picture 8" descr="http://mrbarlow.files.wordpress.com/2010/01/newtons-apple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55264" y="3048000"/>
            <a:ext cx="2538984" cy="3733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273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Understanding Acceleration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0" y="1219200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 dirty="0"/>
              <a:t>A toy car at rest speeds up to 10 m/s to the right within 2 seconds?	What is its acceleration?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		a = </a:t>
            </a:r>
            <a:r>
              <a:rPr lang="en-US" sz="2400" b="1" u="sng" dirty="0"/>
              <a:t>v</a:t>
            </a:r>
            <a:r>
              <a:rPr lang="en-US" sz="2400" b="1" u="sng" baseline="-25000" dirty="0"/>
              <a:t>f</a:t>
            </a:r>
            <a:r>
              <a:rPr lang="en-US" sz="2400" b="1" u="sng" dirty="0"/>
              <a:t> – v</a:t>
            </a:r>
            <a:r>
              <a:rPr lang="en-US" sz="2400" b="1" u="sng" baseline="-25000" dirty="0"/>
              <a:t>i</a:t>
            </a:r>
            <a:r>
              <a:rPr lang="en-US" sz="2400" b="1" dirty="0"/>
              <a:t>         a = 5 m/s</a:t>
            </a:r>
            <a:r>
              <a:rPr lang="en-US" sz="2400" b="1" baseline="30000" dirty="0"/>
              <a:t>2</a:t>
            </a:r>
            <a:br>
              <a:rPr lang="en-US" sz="2400" b="1" dirty="0"/>
            </a:br>
            <a:r>
              <a:rPr lang="en-US" sz="2400" b="1" dirty="0"/>
              <a:t>		       </a:t>
            </a:r>
            <a:r>
              <a:rPr lang="el-GR" sz="2400" b="1" dirty="0"/>
              <a:t>Δ</a:t>
            </a:r>
            <a:r>
              <a:rPr lang="en-US" sz="2400" b="1" dirty="0"/>
              <a:t>t</a:t>
            </a:r>
          </a:p>
          <a:p>
            <a:pPr algn="ctr">
              <a:spcBef>
                <a:spcPct val="50000"/>
              </a:spcBef>
            </a:pPr>
            <a:r>
              <a:rPr lang="en-US" sz="2400" b="1" spc="-40" dirty="0"/>
              <a:t> A true acceleration describes a car that changes its speed!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How much force is needed to accelerate this 0.4 kg toy car at 5 m/s</a:t>
            </a:r>
            <a:r>
              <a:rPr lang="en-US" sz="2400" b="1" i="1" baseline="30000" dirty="0"/>
              <a:t>2</a:t>
            </a:r>
            <a:r>
              <a:rPr lang="en-US" sz="2400" b="1" i="1" dirty="0"/>
              <a:t>?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		</a:t>
            </a:r>
            <a:r>
              <a:rPr lang="en-US" sz="2400" b="1" dirty="0"/>
              <a:t>F</a:t>
            </a:r>
            <a:r>
              <a:rPr lang="en-US" sz="2400" b="1" baseline="-25000" dirty="0"/>
              <a:t>net</a:t>
            </a:r>
            <a:r>
              <a:rPr lang="en-US" sz="2400" b="1" dirty="0"/>
              <a:t> = ma     	F</a:t>
            </a:r>
            <a:r>
              <a:rPr lang="en-US" sz="2400" b="1" baseline="-25000" dirty="0"/>
              <a:t>net</a:t>
            </a:r>
            <a:r>
              <a:rPr lang="en-US" sz="2400" b="1" dirty="0"/>
              <a:t> = 2 N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The direction in which are these forces and accelerations occurring is… </a:t>
            </a:r>
            <a:r>
              <a:rPr lang="en-US" sz="2400" b="1" i="1" dirty="0"/>
              <a:t>Horizontally or Vertically</a:t>
            </a:r>
            <a:r>
              <a:rPr lang="en-US" sz="2400" b="1" dirty="0"/>
              <a:t>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Horizontally (</a:t>
            </a:r>
            <a:r>
              <a:rPr lang="en-US" sz="2400" b="1" i="1" dirty="0"/>
              <a:t>Left to Right, Back and Forth</a:t>
            </a:r>
            <a:r>
              <a:rPr lang="en-US" sz="2400" b="1" dirty="0"/>
              <a:t>)</a:t>
            </a:r>
          </a:p>
        </p:txBody>
      </p:sp>
      <p:sp useBgFill="1">
        <p:nvSpPr>
          <p:cNvPr id="5" name="Rectangle 4"/>
          <p:cNvSpPr/>
          <p:nvPr/>
        </p:nvSpPr>
        <p:spPr>
          <a:xfrm>
            <a:off x="4572000" y="2209800"/>
            <a:ext cx="19812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6" name="Rectangle 5"/>
          <p:cNvSpPr/>
          <p:nvPr/>
        </p:nvSpPr>
        <p:spPr>
          <a:xfrm>
            <a:off x="4648200" y="4495800"/>
            <a:ext cx="19812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1752600"/>
            <a:ext cx="2047875" cy="1174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Understanding Acceleration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9916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But what’s the force of gravity (weight) acting</a:t>
            </a:r>
            <a:br>
              <a:rPr lang="en-US" sz="2400" b="1" i="1" dirty="0"/>
            </a:br>
            <a:r>
              <a:rPr lang="en-US" sz="2400" b="1" i="1" dirty="0"/>
              <a:t>on this 0.4 kg toy car?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F</a:t>
            </a:r>
            <a:r>
              <a:rPr lang="en-US" sz="2400" b="1" baseline="-25000" dirty="0"/>
              <a:t>g</a:t>
            </a:r>
            <a:r>
              <a:rPr lang="en-US" sz="2400" b="1" dirty="0"/>
              <a:t> = ma</a:t>
            </a:r>
            <a:r>
              <a:rPr lang="en-US" sz="2400" b="1" baseline="-25000" dirty="0"/>
              <a:t>g</a:t>
            </a:r>
            <a:br>
              <a:rPr lang="en-US" sz="2400" b="1" baseline="-25000" dirty="0"/>
            </a:br>
            <a:endParaRPr lang="en-US" sz="2400" b="1" baseline="-25000" dirty="0"/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Remember that for all objects…</a:t>
            </a:r>
            <a:br>
              <a:rPr lang="en-US" sz="2400" b="1" i="1" dirty="0"/>
            </a:br>
            <a:r>
              <a:rPr lang="en-US" sz="2400" b="1" i="1" dirty="0"/>
              <a:t>The acceleration due to gravity on Earth is -9.8 m/s</a:t>
            </a:r>
            <a:r>
              <a:rPr lang="en-US" sz="2400" b="1" i="1" baseline="30000" dirty="0"/>
              <a:t>2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F</a:t>
            </a:r>
            <a:r>
              <a:rPr lang="en-US" sz="2400" b="1" baseline="-25000" dirty="0"/>
              <a:t>g</a:t>
            </a:r>
            <a:r>
              <a:rPr lang="en-US" sz="2400" b="1" dirty="0"/>
              <a:t> = 0.4 kg x -9.8 m/s</a:t>
            </a:r>
            <a:r>
              <a:rPr lang="en-US" sz="2400" b="1" baseline="30000" dirty="0"/>
              <a:t>2</a:t>
            </a:r>
            <a:r>
              <a:rPr lang="en-US" sz="2400" b="1" dirty="0"/>
              <a:t>		 </a:t>
            </a:r>
            <a:r>
              <a:rPr lang="en-US" sz="2400" b="1" dirty="0" err="1"/>
              <a:t>F</a:t>
            </a:r>
            <a:r>
              <a:rPr lang="en-US" sz="2400" b="1" baseline="-25000" dirty="0" err="1"/>
              <a:t>g</a:t>
            </a:r>
            <a:r>
              <a:rPr lang="en-US" sz="2400" b="1" dirty="0"/>
              <a:t> = -3.92 N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In which direction is the car actually accelerating?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The true acceleration of the car is 5 m/s</a:t>
            </a:r>
            <a:r>
              <a:rPr lang="en-US" sz="2400" b="1" baseline="30000" dirty="0"/>
              <a:t>2</a:t>
            </a:r>
            <a:br>
              <a:rPr lang="en-US" sz="2400" b="1" dirty="0"/>
            </a:br>
            <a:r>
              <a:rPr lang="en-US" sz="2400" b="1" dirty="0"/>
              <a:t>caused by a net force. (F</a:t>
            </a:r>
            <a:r>
              <a:rPr lang="en-US" sz="2400" b="1" baseline="-25000" dirty="0"/>
              <a:t>net</a:t>
            </a:r>
            <a:r>
              <a:rPr lang="en-US" sz="2400" b="1" dirty="0"/>
              <a:t> = ma)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The acceleration due to gravity is -9.8 m/s</a:t>
            </a:r>
            <a:r>
              <a:rPr lang="en-US" sz="2400" b="1" baseline="30000" dirty="0"/>
              <a:t>2</a:t>
            </a:r>
            <a:br>
              <a:rPr lang="en-US" sz="2400" b="1" dirty="0"/>
            </a:br>
            <a:r>
              <a:rPr lang="en-US" sz="2400" b="1" dirty="0"/>
              <a:t>cause by the force of gravity. (F</a:t>
            </a:r>
            <a:r>
              <a:rPr lang="en-US" sz="2400" b="1" baseline="-25000" dirty="0"/>
              <a:t>g</a:t>
            </a:r>
            <a:r>
              <a:rPr lang="en-US" sz="2400" b="1" dirty="0"/>
              <a:t> = ma</a:t>
            </a:r>
            <a:r>
              <a:rPr lang="en-US" sz="2400" b="1" baseline="-25000" dirty="0"/>
              <a:t>g</a:t>
            </a:r>
            <a:r>
              <a:rPr lang="en-US" sz="2400" b="1" dirty="0"/>
              <a:t>)</a:t>
            </a:r>
          </a:p>
        </p:txBody>
      </p:sp>
      <p:sp useBgFill="1">
        <p:nvSpPr>
          <p:cNvPr id="7" name="Rectangle 6"/>
          <p:cNvSpPr/>
          <p:nvPr/>
        </p:nvSpPr>
        <p:spPr>
          <a:xfrm>
            <a:off x="5910263" y="3886200"/>
            <a:ext cx="2243137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1752600"/>
            <a:ext cx="2047875" cy="1174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Types of Friction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763000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Which is harder to do…</a:t>
            </a:r>
            <a:br>
              <a:rPr lang="en-US" sz="2400" b="1" i="1" dirty="0"/>
            </a:br>
            <a:r>
              <a:rPr lang="en-US" sz="2400" b="1" i="1" dirty="0"/>
              <a:t>Get a broken down car to start moving or</a:t>
            </a:r>
            <a:br>
              <a:rPr lang="en-US" sz="2400" b="1" i="1" dirty="0"/>
            </a:br>
            <a:r>
              <a:rPr lang="en-US" sz="2400" b="1" i="1" dirty="0"/>
              <a:t>Keep the car moving at a constant speed?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Static Friction</a:t>
            </a:r>
            <a:r>
              <a:rPr lang="en-US" sz="2400" b="1" dirty="0"/>
              <a:t> – The friction exerted between two objects before one starts moving; 	F</a:t>
            </a:r>
            <a:r>
              <a:rPr lang="en-US" sz="2400" b="1" baseline="-25000" dirty="0"/>
              <a:t>f</a:t>
            </a:r>
            <a:r>
              <a:rPr lang="en-US" sz="2400" b="1" dirty="0"/>
              <a:t> = </a:t>
            </a:r>
            <a:r>
              <a:rPr lang="en-US" sz="2400" b="1" dirty="0">
                <a:sym typeface="Symbol" pitchFamily="18" charset="2"/>
              </a:rPr>
              <a:t></a:t>
            </a:r>
            <a:r>
              <a:rPr lang="en-US" sz="2400" b="1" baseline="-25000" dirty="0" err="1">
                <a:sym typeface="Symbol" pitchFamily="18" charset="2"/>
              </a:rPr>
              <a:t>s</a:t>
            </a:r>
            <a:r>
              <a:rPr lang="en-US" sz="2400" b="1" dirty="0" err="1">
                <a:sym typeface="Symbol" pitchFamily="18" charset="2"/>
              </a:rPr>
              <a:t>F</a:t>
            </a:r>
            <a:r>
              <a:rPr lang="en-US" sz="2400" b="1" baseline="-25000" dirty="0" err="1">
                <a:sym typeface="Symbol" pitchFamily="18" charset="2"/>
              </a:rPr>
              <a:t>N</a:t>
            </a:r>
            <a:r>
              <a:rPr lang="en-US" sz="2400" b="1" dirty="0">
                <a:sym typeface="Symbol" pitchFamily="18" charset="2"/>
              </a:rPr>
              <a:t>	</a:t>
            </a:r>
            <a:endParaRPr lang="en-US" sz="2400" b="1" dirty="0"/>
          </a:p>
          <a:p>
            <a:pPr algn="ctr">
              <a:spcBef>
                <a:spcPct val="50000"/>
              </a:spcBef>
            </a:pPr>
            <a:r>
              <a:rPr lang="en-US" sz="2400" b="1" dirty="0">
                <a:sym typeface="Symbol" pitchFamily="18" charset="2"/>
              </a:rPr>
              <a:t></a:t>
            </a:r>
            <a:r>
              <a:rPr lang="en-US" sz="2400" b="1" baseline="-25000" dirty="0">
                <a:sym typeface="Symbol" pitchFamily="18" charset="2"/>
              </a:rPr>
              <a:t>s</a:t>
            </a:r>
            <a:r>
              <a:rPr lang="en-US" sz="2400" b="1" dirty="0">
                <a:sym typeface="Symbol" pitchFamily="18" charset="2"/>
              </a:rPr>
              <a:t> is the </a:t>
            </a:r>
            <a:r>
              <a:rPr lang="en-US" sz="2400" b="1" u="sng" dirty="0">
                <a:sym typeface="Symbol" pitchFamily="18" charset="2"/>
              </a:rPr>
              <a:t>coefficient of static friction</a:t>
            </a:r>
            <a:br>
              <a:rPr lang="en-US" sz="2400" b="1" dirty="0">
                <a:sym typeface="Symbol" pitchFamily="18" charset="2"/>
              </a:rPr>
            </a:br>
            <a:r>
              <a:rPr lang="en-US" sz="2400" b="1" dirty="0">
                <a:sym typeface="Symbol" pitchFamily="18" charset="2"/>
              </a:rPr>
              <a:t>which is unique between surfaces.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>
                <a:sym typeface="Symbol" pitchFamily="18" charset="2"/>
              </a:rPr>
              <a:t>Would the coefficient of friction be greater for</a:t>
            </a:r>
            <a:br>
              <a:rPr lang="en-US" sz="2400" b="1" i="1" dirty="0">
                <a:sym typeface="Symbol" pitchFamily="18" charset="2"/>
              </a:rPr>
            </a:br>
            <a:r>
              <a:rPr lang="en-US" sz="2400" b="1" i="1" dirty="0">
                <a:sym typeface="Symbol" pitchFamily="18" charset="2"/>
              </a:rPr>
              <a:t>A block of steel on ice or</a:t>
            </a:r>
            <a:br>
              <a:rPr lang="en-US" sz="2400" b="1" i="1" dirty="0">
                <a:sym typeface="Symbol" pitchFamily="18" charset="2"/>
              </a:rPr>
            </a:br>
            <a:r>
              <a:rPr lang="en-US" sz="2400" b="1" i="1" dirty="0">
                <a:sym typeface="Symbol" pitchFamily="18" charset="2"/>
              </a:rPr>
              <a:t>A block of wood on a brick surface?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sym typeface="Symbol" pitchFamily="18" charset="2"/>
              </a:rPr>
              <a:t>	A block of steel on ice			</a:t>
            </a:r>
            <a:r>
              <a:rPr lang="en-US" sz="2400" b="1" baseline="-25000" dirty="0">
                <a:sym typeface="Symbol" pitchFamily="18" charset="2"/>
              </a:rPr>
              <a:t>s </a:t>
            </a:r>
            <a:r>
              <a:rPr lang="en-US" sz="2400" b="1" dirty="0">
                <a:sym typeface="Symbol" pitchFamily="18" charset="2"/>
              </a:rPr>
              <a:t>= 0.03</a:t>
            </a:r>
            <a:br>
              <a:rPr lang="en-US" sz="2400" b="1" dirty="0">
                <a:sym typeface="Symbol" pitchFamily="18" charset="2"/>
              </a:rPr>
            </a:br>
            <a:r>
              <a:rPr lang="en-US" sz="2400" b="1" dirty="0">
                <a:sym typeface="Symbol" pitchFamily="18" charset="2"/>
              </a:rPr>
              <a:t>	A block of wood on a brick surface	</a:t>
            </a:r>
            <a:r>
              <a:rPr lang="en-US" sz="2400" b="1" baseline="-25000" dirty="0">
                <a:sym typeface="Symbol" pitchFamily="18" charset="2"/>
              </a:rPr>
              <a:t>s</a:t>
            </a:r>
            <a:r>
              <a:rPr lang="en-US" sz="2400" b="1" dirty="0">
                <a:sym typeface="Symbol" pitchFamily="18" charset="2"/>
              </a:rPr>
              <a:t> = 0.60</a:t>
            </a:r>
          </a:p>
        </p:txBody>
      </p:sp>
    </p:spTree>
    <p:extLst>
      <p:ext uri="{BB962C8B-B14F-4D97-AF65-F5344CB8AC3E}">
        <p14:creationId xmlns:p14="http://schemas.microsoft.com/office/powerpoint/2010/main" val="2486087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The Force of Static Friction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763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How much friction must be overcome to push an 800 N wooden sled across a wooden floor with a </a:t>
            </a:r>
            <a:r>
              <a:rPr lang="en-US" sz="2400" b="1" dirty="0">
                <a:sym typeface="Symbol" pitchFamily="18" charset="2"/>
              </a:rPr>
              <a:t></a:t>
            </a:r>
            <a:r>
              <a:rPr lang="en-US" sz="2400" b="1" baseline="-25000" dirty="0">
                <a:sym typeface="Symbol" pitchFamily="18" charset="2"/>
              </a:rPr>
              <a:t>s</a:t>
            </a:r>
            <a:r>
              <a:rPr lang="en-US" sz="2400" b="1" dirty="0"/>
              <a:t> of 0.50?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You should realize that on a flat surface…	    </a:t>
            </a:r>
          </a:p>
          <a:p>
            <a:pPr>
              <a:spcBef>
                <a:spcPct val="50000"/>
              </a:spcBef>
            </a:pPr>
            <a:endParaRPr lang="en-US" sz="2400" b="1" dirty="0">
              <a:sym typeface="Symbol" pitchFamily="18" charset="2"/>
            </a:endParaRPr>
          </a:p>
          <a:p>
            <a:pPr algn="ctr">
              <a:spcBef>
                <a:spcPct val="50000"/>
              </a:spcBef>
            </a:pPr>
            <a:endParaRPr lang="en-US" sz="2400" b="1" dirty="0">
              <a:sym typeface="Symbol" pitchFamily="18" charset="2"/>
            </a:endParaRPr>
          </a:p>
          <a:p>
            <a:pPr algn="ctr">
              <a:spcBef>
                <a:spcPct val="50000"/>
              </a:spcBef>
            </a:pPr>
            <a:endParaRPr lang="en-US" sz="2400" b="1" dirty="0">
              <a:sym typeface="Symbol" pitchFamily="18" charset="2"/>
            </a:endParaRPr>
          </a:p>
          <a:p>
            <a:pPr algn="ctr">
              <a:spcBef>
                <a:spcPct val="50000"/>
              </a:spcBef>
            </a:pPr>
            <a:endParaRPr lang="en-US" sz="2400" b="1" dirty="0">
              <a:sym typeface="Symbol" pitchFamily="18" charset="2"/>
            </a:endParaRPr>
          </a:p>
          <a:p>
            <a:pPr algn="ctr">
              <a:spcBef>
                <a:spcPct val="50000"/>
              </a:spcBef>
            </a:pPr>
            <a:br>
              <a:rPr lang="en-US" sz="2400" b="1" dirty="0"/>
            </a:br>
            <a:r>
              <a:rPr lang="en-US" sz="2400" b="1" dirty="0"/>
              <a:t>F</a:t>
            </a:r>
            <a:r>
              <a:rPr lang="en-US" sz="2400" b="1" baseline="-25000" dirty="0"/>
              <a:t>f</a:t>
            </a:r>
            <a:r>
              <a:rPr lang="en-US" sz="2400" b="1" dirty="0"/>
              <a:t> = </a:t>
            </a:r>
            <a:r>
              <a:rPr lang="en-US" sz="2400" b="1" dirty="0">
                <a:sym typeface="Symbol"/>
              </a:rPr>
              <a:t></a:t>
            </a:r>
            <a:r>
              <a:rPr lang="en-US" sz="2400" b="1" baseline="-25000" dirty="0" err="1">
                <a:sym typeface="Symbol"/>
              </a:rPr>
              <a:t>s</a:t>
            </a:r>
            <a:r>
              <a:rPr lang="en-US" sz="2400" b="1" dirty="0" err="1">
                <a:sym typeface="Symbol"/>
              </a:rPr>
              <a:t>F</a:t>
            </a:r>
            <a:r>
              <a:rPr lang="en-US" sz="2400" b="1" baseline="-25000" dirty="0" err="1">
                <a:sym typeface="Symbol"/>
              </a:rPr>
              <a:t>N</a:t>
            </a:r>
            <a:r>
              <a:rPr lang="en-US" sz="2400" b="1" baseline="-25000" dirty="0">
                <a:sym typeface="Symbol"/>
              </a:rPr>
              <a:t> </a:t>
            </a:r>
            <a:r>
              <a:rPr lang="en-US" sz="2400" b="1" dirty="0"/>
              <a:t>		 F</a:t>
            </a:r>
            <a:r>
              <a:rPr lang="en-US" sz="2400" b="1" baseline="-25000" dirty="0"/>
              <a:t>f</a:t>
            </a:r>
            <a:r>
              <a:rPr lang="en-US" sz="2400" b="1" dirty="0"/>
              <a:t> = </a:t>
            </a:r>
            <a:r>
              <a:rPr lang="en-US" sz="2400" b="1" dirty="0">
                <a:sym typeface="Symbol" pitchFamily="18" charset="2"/>
              </a:rPr>
              <a:t>0.50 (800 N)</a:t>
            </a:r>
            <a:endParaRPr lang="en-US" sz="2400" b="1" dirty="0"/>
          </a:p>
          <a:p>
            <a:pPr algn="ctr">
              <a:spcBef>
                <a:spcPct val="50000"/>
              </a:spcBef>
            </a:pPr>
            <a:r>
              <a:rPr lang="en-US" sz="2400" b="1" dirty="0"/>
              <a:t>So the pushing force would need to exceed 400 N.</a:t>
            </a:r>
          </a:p>
        </p:txBody>
      </p:sp>
      <p:sp>
        <p:nvSpPr>
          <p:cNvPr id="4" name="Rectangle 3"/>
          <p:cNvSpPr/>
          <p:nvPr/>
        </p:nvSpPr>
        <p:spPr>
          <a:xfrm>
            <a:off x="3957638" y="3732213"/>
            <a:ext cx="609600" cy="533400"/>
          </a:xfrm>
          <a:prstGeom prst="rect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5" name="Straight Arrow Connector 4"/>
          <p:cNvCxnSpPr>
            <a:stCxn id="4" idx="0"/>
          </p:cNvCxnSpPr>
          <p:nvPr/>
        </p:nvCxnSpPr>
        <p:spPr>
          <a:xfrm rot="5400000" flipH="1" flipV="1">
            <a:off x="3956844" y="3428206"/>
            <a:ext cx="609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6200000" flipH="1">
            <a:off x="3958432" y="4569619"/>
            <a:ext cx="609600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414838" y="3124200"/>
            <a:ext cx="538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N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414838" y="4414838"/>
            <a:ext cx="4810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g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4110038" y="3352800"/>
            <a:ext cx="304800" cy="762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4110038" y="3505200"/>
            <a:ext cx="304800" cy="762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110038" y="4419600"/>
            <a:ext cx="304800" cy="762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4110038" y="4572000"/>
            <a:ext cx="304800" cy="762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/>
          <p:cNvSpPr/>
          <p:nvPr/>
        </p:nvSpPr>
        <p:spPr>
          <a:xfrm>
            <a:off x="3962400" y="5166360"/>
            <a:ext cx="3371850" cy="548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2" name="Straight Arrow Connector 5"/>
          <p:cNvCxnSpPr>
            <a:cxnSpLocks noChangeShapeType="1"/>
          </p:cNvCxnSpPr>
          <p:nvPr/>
        </p:nvCxnSpPr>
        <p:spPr bwMode="auto">
          <a:xfrm>
            <a:off x="4572000" y="4038600"/>
            <a:ext cx="502920" cy="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" name="Straight Arrow Connector 5"/>
          <p:cNvCxnSpPr>
            <a:cxnSpLocks noChangeShapeType="1"/>
          </p:cNvCxnSpPr>
          <p:nvPr/>
        </p:nvCxnSpPr>
        <p:spPr bwMode="auto">
          <a:xfrm flipH="1">
            <a:off x="3641725" y="4037012"/>
            <a:ext cx="320675" cy="1588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5257800" y="3810000"/>
            <a:ext cx="10534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 err="1"/>
              <a:t>F</a:t>
            </a:r>
            <a:r>
              <a:rPr lang="en-US" sz="2400" b="1" baseline="-25000" dirty="0" err="1"/>
              <a:t>applied</a:t>
            </a:r>
            <a:endParaRPr lang="en-US" sz="2400" b="1" baseline="-25000" dirty="0"/>
          </a:p>
        </p:txBody>
      </p:sp>
      <p:sp>
        <p:nvSpPr>
          <p:cNvPr id="15" name="TextBox 6"/>
          <p:cNvSpPr txBox="1">
            <a:spLocks noChangeArrowheads="1"/>
          </p:cNvSpPr>
          <p:nvPr/>
        </p:nvSpPr>
        <p:spPr bwMode="auto">
          <a:xfrm>
            <a:off x="3028788" y="3810000"/>
            <a:ext cx="4764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47065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  <p:bldP spid="13" grpId="0" animBg="1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The Force of Kinetic Friction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763000" cy="5609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/>
              <a:t>Kinetic Friction</a:t>
            </a:r>
            <a:r>
              <a:rPr lang="en-US" sz="2400" b="1" dirty="0"/>
              <a:t> – The friction exerted between two objects while it is moving; 	F</a:t>
            </a:r>
            <a:r>
              <a:rPr lang="en-US" sz="2400" b="1" baseline="-25000" dirty="0"/>
              <a:t>f</a:t>
            </a:r>
            <a:r>
              <a:rPr lang="en-US" sz="2400" b="1" dirty="0"/>
              <a:t> = </a:t>
            </a:r>
            <a:r>
              <a:rPr lang="en-US" sz="2400" b="1" dirty="0">
                <a:sym typeface="Symbol" pitchFamily="18" charset="2"/>
              </a:rPr>
              <a:t></a:t>
            </a:r>
            <a:r>
              <a:rPr lang="en-US" sz="2400" b="1" baseline="-25000" dirty="0">
                <a:sym typeface="Symbol" pitchFamily="18" charset="2"/>
              </a:rPr>
              <a:t>k</a:t>
            </a:r>
            <a:r>
              <a:rPr lang="en-US" sz="2400" b="1" dirty="0">
                <a:sym typeface="Symbol" pitchFamily="18" charset="2"/>
              </a:rPr>
              <a:t> F</a:t>
            </a:r>
            <a:r>
              <a:rPr lang="en-US" sz="2400" b="1" baseline="-25000" dirty="0">
                <a:sym typeface="Symbol" pitchFamily="18" charset="2"/>
              </a:rPr>
              <a:t>N</a:t>
            </a:r>
            <a:endParaRPr lang="en-US" sz="2400" b="1" dirty="0"/>
          </a:p>
          <a:p>
            <a:pPr algn="ctr">
              <a:spcBef>
                <a:spcPct val="50000"/>
              </a:spcBef>
            </a:pPr>
            <a:r>
              <a:rPr lang="en-US" sz="2400" b="1" dirty="0">
                <a:sym typeface="Symbol" pitchFamily="18" charset="2"/>
              </a:rPr>
              <a:t></a:t>
            </a:r>
            <a:r>
              <a:rPr lang="en-US" sz="2400" b="1" baseline="-25000" dirty="0">
                <a:sym typeface="Symbol" pitchFamily="18" charset="2"/>
              </a:rPr>
              <a:t>k</a:t>
            </a:r>
            <a:r>
              <a:rPr lang="en-US" sz="2400" b="1" dirty="0">
                <a:sym typeface="Symbol" pitchFamily="18" charset="2"/>
              </a:rPr>
              <a:t> is the </a:t>
            </a:r>
            <a:r>
              <a:rPr lang="en-US" sz="2400" b="1" u="sng" dirty="0">
                <a:sym typeface="Symbol" pitchFamily="18" charset="2"/>
              </a:rPr>
              <a:t>coefficient of kinetic friction</a:t>
            </a:r>
            <a:r>
              <a:rPr lang="en-US" sz="2400" b="1" dirty="0">
                <a:sym typeface="Symbol" pitchFamily="18" charset="2"/>
              </a:rPr>
              <a:t>.</a:t>
            </a:r>
            <a:endParaRPr lang="en-US" sz="2400" b="1" dirty="0"/>
          </a:p>
          <a:p>
            <a:pPr algn="ctr">
              <a:spcBef>
                <a:spcPct val="50000"/>
              </a:spcBef>
            </a:pPr>
            <a:r>
              <a:rPr lang="en-US" sz="2400" b="1" dirty="0"/>
              <a:t>How much force keeps an 800 N wooden sled moving at a constant speed across the floor if the </a:t>
            </a:r>
            <a:r>
              <a:rPr lang="en-US" sz="2400" b="1" dirty="0">
                <a:sym typeface="Symbol" pitchFamily="18" charset="2"/>
              </a:rPr>
              <a:t></a:t>
            </a:r>
            <a:r>
              <a:rPr lang="en-US" sz="2400" b="1" baseline="-25000" dirty="0">
                <a:sym typeface="Symbol" pitchFamily="18" charset="2"/>
              </a:rPr>
              <a:t>k</a:t>
            </a:r>
            <a:r>
              <a:rPr lang="en-US" sz="2400" b="1" dirty="0"/>
              <a:t> is 0.20?</a:t>
            </a:r>
          </a:p>
          <a:p>
            <a:pPr algn="ctr">
              <a:spcBef>
                <a:spcPct val="50000"/>
              </a:spcBef>
            </a:pPr>
            <a:endParaRPr lang="en-US" sz="2400" b="1" dirty="0"/>
          </a:p>
          <a:p>
            <a:pPr algn="ctr">
              <a:spcBef>
                <a:spcPct val="50000"/>
              </a:spcBef>
            </a:pPr>
            <a:endParaRPr lang="en-US" sz="2400" b="1" dirty="0"/>
          </a:p>
          <a:p>
            <a:pPr algn="ctr">
              <a:spcBef>
                <a:spcPct val="50000"/>
              </a:spcBef>
            </a:pPr>
            <a:endParaRPr lang="en-US" sz="2400" b="1" dirty="0"/>
          </a:p>
          <a:p>
            <a:pPr algn="ctr">
              <a:spcBef>
                <a:spcPct val="50000"/>
              </a:spcBef>
            </a:pPr>
            <a:endParaRPr lang="en-US" sz="2400" b="1" dirty="0"/>
          </a:p>
          <a:p>
            <a:pPr algn="ctr">
              <a:spcBef>
                <a:spcPct val="50000"/>
              </a:spcBef>
            </a:pPr>
            <a:r>
              <a:rPr lang="en-US" sz="2400" b="1" dirty="0"/>
              <a:t>F</a:t>
            </a:r>
            <a:r>
              <a:rPr lang="en-US" sz="2400" b="1" baseline="-25000" dirty="0"/>
              <a:t>f</a:t>
            </a:r>
            <a:r>
              <a:rPr lang="en-US" sz="2400" b="1" dirty="0"/>
              <a:t> = </a:t>
            </a:r>
            <a:r>
              <a:rPr lang="en-US" sz="2400" b="1" dirty="0">
                <a:sym typeface="Symbol"/>
              </a:rPr>
              <a:t></a:t>
            </a:r>
            <a:r>
              <a:rPr lang="en-US" sz="2400" b="1" baseline="-25000" dirty="0" err="1">
                <a:sym typeface="Symbol"/>
              </a:rPr>
              <a:t>k</a:t>
            </a:r>
            <a:r>
              <a:rPr lang="en-US" sz="2400" b="1" dirty="0" err="1">
                <a:sym typeface="Symbol"/>
              </a:rPr>
              <a:t>F</a:t>
            </a:r>
            <a:r>
              <a:rPr lang="en-US" sz="2400" b="1" baseline="-25000" dirty="0" err="1">
                <a:sym typeface="Symbol"/>
              </a:rPr>
              <a:t>N</a:t>
            </a:r>
            <a:r>
              <a:rPr lang="en-US" sz="2400" b="1" baseline="-25000" dirty="0">
                <a:sym typeface="Symbol"/>
              </a:rPr>
              <a:t> </a:t>
            </a:r>
            <a:r>
              <a:rPr lang="en-US" sz="2400" b="1" dirty="0"/>
              <a:t>		 F</a:t>
            </a:r>
            <a:r>
              <a:rPr lang="en-US" sz="2400" b="1" baseline="-25000" dirty="0"/>
              <a:t>f</a:t>
            </a:r>
            <a:r>
              <a:rPr lang="en-US" sz="2400" b="1" dirty="0"/>
              <a:t> = </a:t>
            </a:r>
            <a:r>
              <a:rPr lang="en-US" sz="2400" b="1" dirty="0">
                <a:sym typeface="Symbol" pitchFamily="18" charset="2"/>
              </a:rPr>
              <a:t>0.20 (800 N) = 160 N</a:t>
            </a:r>
            <a:endParaRPr lang="en-US" sz="2400" b="1" dirty="0"/>
          </a:p>
          <a:p>
            <a:pPr algn="ctr">
              <a:spcBef>
                <a:spcPct val="50000"/>
              </a:spcBef>
            </a:pPr>
            <a:r>
              <a:rPr lang="en-US" sz="2300" b="1" i="1" dirty="0"/>
              <a:t>It takes 400 N to move the sled &amp; 160 N to keep it going.</a:t>
            </a:r>
          </a:p>
        </p:txBody>
      </p:sp>
      <p:sp>
        <p:nvSpPr>
          <p:cNvPr id="4" name="Rectangle 3"/>
          <p:cNvSpPr/>
          <p:nvPr/>
        </p:nvSpPr>
        <p:spPr>
          <a:xfrm>
            <a:off x="4300538" y="4356100"/>
            <a:ext cx="609600" cy="533400"/>
          </a:xfrm>
          <a:prstGeom prst="rect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5" name="Straight Arrow Connector 4"/>
          <p:cNvCxnSpPr>
            <a:stCxn id="4" idx="0"/>
          </p:cNvCxnSpPr>
          <p:nvPr/>
        </p:nvCxnSpPr>
        <p:spPr>
          <a:xfrm rot="5400000" flipH="1" flipV="1">
            <a:off x="4301332" y="4037806"/>
            <a:ext cx="609600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6200000" flipH="1">
            <a:off x="4301332" y="5193506"/>
            <a:ext cx="609600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757738" y="3748088"/>
            <a:ext cx="534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N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757738" y="5038725"/>
            <a:ext cx="4778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g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4452938" y="3976688"/>
            <a:ext cx="304800" cy="762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4452938" y="4129088"/>
            <a:ext cx="304800" cy="762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452938" y="5043488"/>
            <a:ext cx="304800" cy="762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4452938" y="5195888"/>
            <a:ext cx="304800" cy="762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5"/>
          <p:cNvCxnSpPr>
            <a:cxnSpLocks noChangeShapeType="1"/>
          </p:cNvCxnSpPr>
          <p:nvPr/>
        </p:nvCxnSpPr>
        <p:spPr bwMode="auto">
          <a:xfrm flipH="1">
            <a:off x="3984625" y="4662488"/>
            <a:ext cx="320675" cy="1587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5372100" y="4433888"/>
            <a:ext cx="10534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 err="1"/>
              <a:t>F</a:t>
            </a:r>
            <a:r>
              <a:rPr lang="en-US" sz="2400" b="1" baseline="-25000" dirty="0" err="1"/>
              <a:t>applied</a:t>
            </a:r>
            <a:endParaRPr lang="en-US" sz="2400" b="1" baseline="-25000" dirty="0"/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3295488" y="4433888"/>
            <a:ext cx="4764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f</a:t>
            </a:r>
          </a:p>
        </p:txBody>
      </p:sp>
      <p:cxnSp>
        <p:nvCxnSpPr>
          <p:cNvPr id="14" name="Straight Arrow Connector 5"/>
          <p:cNvCxnSpPr>
            <a:cxnSpLocks noChangeShapeType="1"/>
          </p:cNvCxnSpPr>
          <p:nvPr/>
        </p:nvCxnSpPr>
        <p:spPr bwMode="auto">
          <a:xfrm>
            <a:off x="4914900" y="4648200"/>
            <a:ext cx="288925" cy="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sp useBgFill="1">
        <p:nvSpPr>
          <p:cNvPr id="17" name="Rectangle 16"/>
          <p:cNvSpPr/>
          <p:nvPr/>
        </p:nvSpPr>
        <p:spPr>
          <a:xfrm>
            <a:off x="3429000" y="5638800"/>
            <a:ext cx="5348061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04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  <p:bldP spid="3" grpId="0"/>
      <p:bldP spid="13" grpId="0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Try On Your Own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7630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What is the coefficient of friction for a 0.51 kg steel slab that is being pulled at a constant speed across a metal table with a spring scale which reads 2.9 N?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Which equation should we use first?</a:t>
            </a:r>
            <a:br>
              <a:rPr lang="en-US" sz="2400" b="1" dirty="0"/>
            </a:br>
            <a:r>
              <a:rPr lang="en-US" sz="2400" b="1" dirty="0" err="1"/>
              <a:t>F</a:t>
            </a:r>
            <a:r>
              <a:rPr lang="en-US" sz="2400" b="1" baseline="-25000" dirty="0" err="1"/>
              <a:t>g</a:t>
            </a:r>
            <a:r>
              <a:rPr lang="en-US" sz="2400" b="1" dirty="0"/>
              <a:t> = ma</a:t>
            </a:r>
            <a:r>
              <a:rPr lang="en-US" sz="2400" b="1" baseline="-25000" dirty="0"/>
              <a:t>g</a:t>
            </a:r>
            <a:r>
              <a:rPr lang="en-US" sz="2400" b="1" dirty="0"/>
              <a:t>		 F</a:t>
            </a:r>
            <a:r>
              <a:rPr lang="en-US" sz="2400" b="1" baseline="-25000" dirty="0"/>
              <a:t>f</a:t>
            </a:r>
            <a:r>
              <a:rPr lang="en-US" sz="2400" b="1" dirty="0"/>
              <a:t> = </a:t>
            </a:r>
            <a:r>
              <a:rPr lang="en-US" sz="2400" b="1" dirty="0">
                <a:sym typeface="Symbol"/>
              </a:rPr>
              <a:t>F</a:t>
            </a:r>
            <a:r>
              <a:rPr lang="en-US" sz="2400" b="1" baseline="-25000" dirty="0">
                <a:sym typeface="Symbol"/>
              </a:rPr>
              <a:t>N</a:t>
            </a:r>
            <a:endParaRPr lang="en-US" sz="2400" b="1" dirty="0"/>
          </a:p>
          <a:p>
            <a:pPr algn="ctr">
              <a:spcBef>
                <a:spcPct val="50000"/>
              </a:spcBef>
            </a:pPr>
            <a:r>
              <a:rPr lang="en-US" sz="2400" b="1" dirty="0" err="1"/>
              <a:t>F</a:t>
            </a:r>
            <a:r>
              <a:rPr lang="en-US" sz="2400" b="1" baseline="-25000" dirty="0" err="1"/>
              <a:t>g</a:t>
            </a:r>
            <a:r>
              <a:rPr lang="en-US" sz="2400" b="1" dirty="0"/>
              <a:t> = 0.51 kg x -9.8 m/s 	</a:t>
            </a:r>
            <a:r>
              <a:rPr lang="en-US" sz="2400" b="1" dirty="0" err="1"/>
              <a:t>F</a:t>
            </a:r>
            <a:r>
              <a:rPr lang="en-US" sz="2400" b="1" baseline="-25000" dirty="0" err="1"/>
              <a:t>g</a:t>
            </a:r>
            <a:r>
              <a:rPr lang="en-US" sz="2400" b="1" dirty="0"/>
              <a:t> = -5 N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Next, we identify the F</a:t>
            </a:r>
            <a:r>
              <a:rPr lang="en-US" sz="2400" b="1" i="1" baseline="-25000" dirty="0"/>
              <a:t>f</a:t>
            </a:r>
            <a:r>
              <a:rPr lang="en-US" sz="2400" b="1" i="1" dirty="0"/>
              <a:t> and </a:t>
            </a:r>
            <a:r>
              <a:rPr lang="en-US" sz="2400" b="1" i="1" dirty="0">
                <a:sym typeface="Symbol"/>
              </a:rPr>
              <a:t>F</a:t>
            </a:r>
            <a:r>
              <a:rPr lang="en-US" sz="2400" b="1" i="1" baseline="-25000" dirty="0">
                <a:sym typeface="Symbol"/>
              </a:rPr>
              <a:t>N</a:t>
            </a:r>
            <a:endParaRPr lang="en-US" sz="2400" b="1" i="1" dirty="0"/>
          </a:p>
          <a:p>
            <a:pPr algn="ctr">
              <a:spcBef>
                <a:spcPct val="50000"/>
              </a:spcBef>
            </a:pPr>
            <a:r>
              <a:rPr lang="en-US" sz="2400" b="1" dirty="0">
                <a:sym typeface="Symbol"/>
              </a:rPr>
              <a:t>F</a:t>
            </a:r>
            <a:r>
              <a:rPr lang="en-US" sz="2400" b="1" baseline="-25000" dirty="0">
                <a:sym typeface="Symbol"/>
              </a:rPr>
              <a:t>N</a:t>
            </a:r>
            <a:r>
              <a:rPr lang="en-US" sz="2400" b="1" dirty="0"/>
              <a:t>  =  </a:t>
            </a:r>
            <a:r>
              <a:rPr lang="en-US" sz="2400" b="1" dirty="0">
                <a:sym typeface="Symbol"/>
              </a:rPr>
              <a:t>F</a:t>
            </a:r>
            <a:r>
              <a:rPr lang="en-US" sz="2400" b="1" baseline="-25000" dirty="0">
                <a:sym typeface="Symbol"/>
              </a:rPr>
              <a:t>g  </a:t>
            </a:r>
            <a:r>
              <a:rPr lang="en-US" sz="2400" b="1" dirty="0"/>
              <a:t>=  5.0 N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F</a:t>
            </a:r>
            <a:r>
              <a:rPr lang="en-US" sz="2400" b="1" baseline="-25000" dirty="0"/>
              <a:t>f</a:t>
            </a:r>
            <a:r>
              <a:rPr lang="en-US" sz="2400" b="1" dirty="0"/>
              <a:t>  =  </a:t>
            </a:r>
            <a:r>
              <a:rPr lang="en-US" sz="2400" b="1" dirty="0" err="1"/>
              <a:t>F</a:t>
            </a:r>
            <a:r>
              <a:rPr lang="en-US" sz="2400" b="1" baseline="-25000" dirty="0" err="1"/>
              <a:t>applied</a:t>
            </a:r>
            <a:r>
              <a:rPr lang="en-US" sz="2400" b="1" dirty="0"/>
              <a:t>  =  2.9 N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Then we use…	F</a:t>
            </a:r>
            <a:r>
              <a:rPr lang="en-US" sz="2400" b="1" baseline="-25000" dirty="0"/>
              <a:t>f</a:t>
            </a:r>
            <a:r>
              <a:rPr lang="en-US" sz="2400" b="1" dirty="0"/>
              <a:t> </a:t>
            </a:r>
            <a:r>
              <a:rPr lang="en-US" sz="2400" b="1"/>
              <a:t>= </a:t>
            </a:r>
            <a:r>
              <a:rPr lang="en-US" sz="2400" b="1">
                <a:sym typeface="Symbol"/>
              </a:rPr>
              <a:t>F</a:t>
            </a:r>
            <a:r>
              <a:rPr lang="en-US" sz="2400" b="1" baseline="-25000">
                <a:sym typeface="Symbol"/>
              </a:rPr>
              <a:t>N</a:t>
            </a:r>
            <a:r>
              <a:rPr lang="en-US" sz="2400" b="1" dirty="0"/>
              <a:t>	     2.9 N = </a:t>
            </a:r>
            <a:r>
              <a:rPr lang="en-US" sz="2400" b="1" dirty="0">
                <a:sym typeface="Symbol"/>
              </a:rPr>
              <a:t> 5.</a:t>
            </a:r>
            <a:r>
              <a:rPr lang="en-US" sz="2400" b="1" dirty="0"/>
              <a:t>0 N</a:t>
            </a:r>
          </a:p>
          <a:p>
            <a:pPr algn="ctr">
              <a:spcBef>
                <a:spcPct val="50000"/>
              </a:spcBef>
            </a:pPr>
            <a:r>
              <a:rPr lang="en-US" sz="2400" b="1" dirty="0">
                <a:sym typeface="Symbol"/>
              </a:rPr>
              <a:t> The coefficient of friction (</a:t>
            </a:r>
            <a:r>
              <a:rPr lang="en-US" sz="2400" b="1" baseline="-25000" dirty="0">
                <a:sym typeface="Symbol"/>
              </a:rPr>
              <a:t>k</a:t>
            </a:r>
            <a:r>
              <a:rPr lang="en-US" sz="2400" b="1" dirty="0"/>
              <a:t>)= 0.58</a:t>
            </a:r>
          </a:p>
        </p:txBody>
      </p:sp>
      <p:sp useBgFill="1">
        <p:nvSpPr>
          <p:cNvPr id="5" name="Rectangle 4"/>
          <p:cNvSpPr/>
          <p:nvPr/>
        </p:nvSpPr>
        <p:spPr>
          <a:xfrm>
            <a:off x="4038600" y="4495800"/>
            <a:ext cx="9144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6" name="Rectangle 5"/>
          <p:cNvSpPr/>
          <p:nvPr/>
        </p:nvSpPr>
        <p:spPr>
          <a:xfrm>
            <a:off x="4876800" y="4495800"/>
            <a:ext cx="1524000" cy="5303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ectangle 7"/>
          <p:cNvSpPr/>
          <p:nvPr/>
        </p:nvSpPr>
        <p:spPr>
          <a:xfrm>
            <a:off x="3657600" y="4991100"/>
            <a:ext cx="1295400" cy="571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ectangle 8"/>
          <p:cNvSpPr/>
          <p:nvPr/>
        </p:nvSpPr>
        <p:spPr>
          <a:xfrm>
            <a:off x="4953000" y="4991100"/>
            <a:ext cx="1905000" cy="571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2167890" y="3429000"/>
            <a:ext cx="554355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/>
          <p:cNvSpPr/>
          <p:nvPr/>
        </p:nvSpPr>
        <p:spPr>
          <a:xfrm>
            <a:off x="5699760" y="5600700"/>
            <a:ext cx="278892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01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  <p:bldP spid="12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7654</TotalTime>
  <Words>1715</Words>
  <Application>Microsoft Office PowerPoint</Application>
  <PresentationFormat>On-screen Show (4:3)</PresentationFormat>
  <Paragraphs>217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Comic Sans MS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page ==&gt; oil-refining            http://www.ycysoft.com           Copyright ycysoft Inc. All Rights Reserved.</dc:title>
  <dc:creator>The Barry Family</dc:creator>
  <cp:lastModifiedBy>Lisa Robak</cp:lastModifiedBy>
  <cp:revision>460</cp:revision>
  <dcterms:created xsi:type="dcterms:W3CDTF">2006-12-31T19:29:28Z</dcterms:created>
  <dcterms:modified xsi:type="dcterms:W3CDTF">2019-12-06T18:24:44Z</dcterms:modified>
</cp:coreProperties>
</file>