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55" r:id="rId2"/>
    <p:sldId id="361" r:id="rId3"/>
    <p:sldId id="362" r:id="rId4"/>
    <p:sldId id="359" r:id="rId5"/>
    <p:sldId id="363" r:id="rId6"/>
    <p:sldId id="364" r:id="rId7"/>
    <p:sldId id="285" r:id="rId8"/>
    <p:sldId id="265" r:id="rId9"/>
    <p:sldId id="266" r:id="rId10"/>
    <p:sldId id="268" r:id="rId11"/>
    <p:sldId id="267" r:id="rId12"/>
    <p:sldId id="269" r:id="rId13"/>
    <p:sldId id="270" r:id="rId14"/>
    <p:sldId id="256" r:id="rId15"/>
    <p:sldId id="257" r:id="rId16"/>
    <p:sldId id="259" r:id="rId1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6CDE24-4B6F-4174-803D-D1673B661C62}" v="1" dt="2022-02-01T17:34:16.785"/>
    <p1510:client id="{94AC1787-77CD-436E-9A48-C33584FCD765}" v="7" dt="2022-02-01T17:47:42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Canova" userId="daa347c8485c0e04" providerId="LiveId" clId="{94AC1787-77CD-436E-9A48-C33584FCD765}"/>
    <pc:docChg chg="undo custSel addSld delSld modSld sldOrd delMainMaster modNotesMaster">
      <pc:chgData name="John Canova" userId="daa347c8485c0e04" providerId="LiveId" clId="{94AC1787-77CD-436E-9A48-C33584FCD765}" dt="2022-02-01T17:47:42.428" v="19"/>
      <pc:docMkLst>
        <pc:docMk/>
      </pc:docMkLst>
      <pc:sldChg chg="del">
        <pc:chgData name="John Canova" userId="daa347c8485c0e04" providerId="LiveId" clId="{94AC1787-77CD-436E-9A48-C33584FCD765}" dt="2022-02-01T17:44:27.463" v="4" actId="2696"/>
        <pc:sldMkLst>
          <pc:docMk/>
          <pc:sldMk cId="0" sldId="258"/>
        </pc:sldMkLst>
      </pc:sldChg>
      <pc:sldChg chg="del">
        <pc:chgData name="John Canova" userId="daa347c8485c0e04" providerId="LiveId" clId="{94AC1787-77CD-436E-9A48-C33584FCD765}" dt="2022-02-01T17:45:59.916" v="10" actId="2696"/>
        <pc:sldMkLst>
          <pc:docMk/>
          <pc:sldMk cId="0" sldId="286"/>
        </pc:sldMkLst>
      </pc:sldChg>
      <pc:sldChg chg="del">
        <pc:chgData name="John Canova" userId="daa347c8485c0e04" providerId="LiveId" clId="{94AC1787-77CD-436E-9A48-C33584FCD765}" dt="2022-02-01T17:46:02.768" v="11" actId="2696"/>
        <pc:sldMkLst>
          <pc:docMk/>
          <pc:sldMk cId="0" sldId="287"/>
        </pc:sldMkLst>
      </pc:sldChg>
      <pc:sldChg chg="del">
        <pc:chgData name="John Canova" userId="daa347c8485c0e04" providerId="LiveId" clId="{94AC1787-77CD-436E-9A48-C33584FCD765}" dt="2022-02-01T17:46:08.945" v="12" actId="2696"/>
        <pc:sldMkLst>
          <pc:docMk/>
          <pc:sldMk cId="0" sldId="288"/>
        </pc:sldMkLst>
      </pc:sldChg>
      <pc:sldChg chg="addSp delSp modSp del modAnim">
        <pc:chgData name="John Canova" userId="daa347c8485c0e04" providerId="LiveId" clId="{94AC1787-77CD-436E-9A48-C33584FCD765}" dt="2022-02-01T17:47:15.140" v="18" actId="2696"/>
        <pc:sldMkLst>
          <pc:docMk/>
          <pc:sldMk cId="0" sldId="289"/>
        </pc:sldMkLst>
        <pc:spChg chg="add del mod">
          <ac:chgData name="John Canova" userId="daa347c8485c0e04" providerId="LiveId" clId="{94AC1787-77CD-436E-9A48-C33584FCD765}" dt="2022-02-01T17:47:00.839" v="16"/>
          <ac:spMkLst>
            <pc:docMk/>
            <pc:sldMk cId="0" sldId="289"/>
            <ac:spMk id="8" creationId="{70CA2046-BB5E-4A06-A7E4-EC8D24A703DD}"/>
          </ac:spMkLst>
        </pc:spChg>
      </pc:sldChg>
      <pc:sldChg chg="del">
        <pc:chgData name="John Canova" userId="daa347c8485c0e04" providerId="LiveId" clId="{94AC1787-77CD-436E-9A48-C33584FCD765}" dt="2022-02-01T17:43:54.719" v="2" actId="2696"/>
        <pc:sldMkLst>
          <pc:docMk/>
          <pc:sldMk cId="3080887635" sldId="290"/>
        </pc:sldMkLst>
      </pc:sldChg>
      <pc:sldChg chg="del">
        <pc:chgData name="John Canova" userId="daa347c8485c0e04" providerId="LiveId" clId="{94AC1787-77CD-436E-9A48-C33584FCD765}" dt="2022-02-01T17:44:01.974" v="3" actId="2696"/>
        <pc:sldMkLst>
          <pc:docMk/>
          <pc:sldMk cId="0" sldId="291"/>
        </pc:sldMkLst>
      </pc:sldChg>
      <pc:sldChg chg="del">
        <pc:chgData name="John Canova" userId="daa347c8485c0e04" providerId="LiveId" clId="{94AC1787-77CD-436E-9A48-C33584FCD765}" dt="2022-02-01T17:44:01.974" v="3" actId="2696"/>
        <pc:sldMkLst>
          <pc:docMk/>
          <pc:sldMk cId="0" sldId="292"/>
        </pc:sldMkLst>
      </pc:sldChg>
      <pc:sldChg chg="del">
        <pc:chgData name="John Canova" userId="daa347c8485c0e04" providerId="LiveId" clId="{94AC1787-77CD-436E-9A48-C33584FCD765}" dt="2022-02-01T17:44:01.974" v="3" actId="2696"/>
        <pc:sldMkLst>
          <pc:docMk/>
          <pc:sldMk cId="0" sldId="293"/>
        </pc:sldMkLst>
      </pc:sldChg>
      <pc:sldChg chg="del">
        <pc:chgData name="John Canova" userId="daa347c8485c0e04" providerId="LiveId" clId="{94AC1787-77CD-436E-9A48-C33584FCD765}" dt="2022-02-01T17:44:01.974" v="3" actId="2696"/>
        <pc:sldMkLst>
          <pc:docMk/>
          <pc:sldMk cId="0" sldId="294"/>
        </pc:sldMkLst>
      </pc:sldChg>
      <pc:sldChg chg="ord">
        <pc:chgData name="John Canova" userId="daa347c8485c0e04" providerId="LiveId" clId="{94AC1787-77CD-436E-9A48-C33584FCD765}" dt="2022-02-01T17:43:51.485" v="1"/>
        <pc:sldMkLst>
          <pc:docMk/>
          <pc:sldMk cId="1586875370" sldId="355"/>
        </pc:sldMkLst>
      </pc:sldChg>
      <pc:sldChg chg="addSp modSp new del mod modAnim">
        <pc:chgData name="John Canova" userId="daa347c8485c0e04" providerId="LiveId" clId="{94AC1787-77CD-436E-9A48-C33584FCD765}" dt="2022-02-01T17:47:15.140" v="18" actId="2696"/>
        <pc:sldMkLst>
          <pc:docMk/>
          <pc:sldMk cId="4293439226" sldId="365"/>
        </pc:sldMkLst>
        <pc:spChg chg="add">
          <ac:chgData name="John Canova" userId="daa347c8485c0e04" providerId="LiveId" clId="{94AC1787-77CD-436E-9A48-C33584FCD765}" dt="2022-02-01T17:46:18.400" v="13" actId="22"/>
          <ac:spMkLst>
            <pc:docMk/>
            <pc:sldMk cId="4293439226" sldId="365"/>
            <ac:spMk id="3" creationId="{55F7BE56-90BD-48A8-A8EF-07BB409F3C05}"/>
          </ac:spMkLst>
        </pc:spChg>
        <pc:spChg chg="add mod">
          <ac:chgData name="John Canova" userId="daa347c8485c0e04" providerId="LiveId" clId="{94AC1787-77CD-436E-9A48-C33584FCD765}" dt="2022-02-01T17:46:51.925" v="14"/>
          <ac:spMkLst>
            <pc:docMk/>
            <pc:sldMk cId="4293439226" sldId="365"/>
            <ac:spMk id="4" creationId="{6E4C6993-D42C-4348-AA36-A5E2D3D5B502}"/>
          </ac:spMkLst>
        </pc:spChg>
        <pc:spChg chg="add mod">
          <ac:chgData name="John Canova" userId="daa347c8485c0e04" providerId="LiveId" clId="{94AC1787-77CD-436E-9A48-C33584FCD765}" dt="2022-02-01T17:47:05.308" v="17"/>
          <ac:spMkLst>
            <pc:docMk/>
            <pc:sldMk cId="4293439226" sldId="365"/>
            <ac:spMk id="5" creationId="{28F02F3C-582C-4234-8985-27ADD4AC457D}"/>
          </ac:spMkLst>
        </pc:spChg>
      </pc:sldChg>
      <pc:sldChg chg="add del">
        <pc:chgData name="John Canova" userId="daa347c8485c0e04" providerId="LiveId" clId="{94AC1787-77CD-436E-9A48-C33584FCD765}" dt="2022-02-01T17:47:15.140" v="18" actId="2696"/>
        <pc:sldMkLst>
          <pc:docMk/>
          <pc:sldMk cId="940486408" sldId="366"/>
        </pc:sldMkLst>
      </pc:sldChg>
      <pc:sldChg chg="new del">
        <pc:chgData name="John Canova" userId="daa347c8485c0e04" providerId="LiveId" clId="{94AC1787-77CD-436E-9A48-C33584FCD765}" dt="2022-02-01T17:45:29.777" v="8" actId="680"/>
        <pc:sldMkLst>
          <pc:docMk/>
          <pc:sldMk cId="3108514927" sldId="367"/>
        </pc:sldMkLst>
      </pc:sldChg>
      <pc:sldChg chg="add del">
        <pc:chgData name="John Canova" userId="daa347c8485c0e04" providerId="LiveId" clId="{94AC1787-77CD-436E-9A48-C33584FCD765}" dt="2022-02-01T17:47:15.140" v="18" actId="2696"/>
        <pc:sldMkLst>
          <pc:docMk/>
          <pc:sldMk cId="3910162725" sldId="367"/>
        </pc:sldMkLst>
      </pc:sldChg>
      <pc:sldMasterChg chg="del delSldLayout">
        <pc:chgData name="John Canova" userId="daa347c8485c0e04" providerId="LiveId" clId="{94AC1787-77CD-436E-9A48-C33584FCD765}" dt="2022-02-01T17:47:15.140" v="18" actId="2696"/>
        <pc:sldMasterMkLst>
          <pc:docMk/>
          <pc:sldMasterMk cId="3302221796" sldId="2147483660"/>
        </pc:sldMasterMkLst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2448276616" sldId="2147483661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27067196" sldId="2147483662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3581139958" sldId="2147483663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3779741061" sldId="2147483664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2814989496" sldId="2147483665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2063178044" sldId="2147483666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3907357612" sldId="2147483667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2552854773" sldId="2147483668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1832598973" sldId="2147483669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393671237" sldId="2147483670"/>
          </pc:sldLayoutMkLst>
        </pc:sldLayoutChg>
        <pc:sldLayoutChg chg="del">
          <pc:chgData name="John Canova" userId="daa347c8485c0e04" providerId="LiveId" clId="{94AC1787-77CD-436E-9A48-C33584FCD765}" dt="2022-02-01T17:47:15.140" v="18" actId="2696"/>
          <pc:sldLayoutMkLst>
            <pc:docMk/>
            <pc:sldMasterMk cId="3302221796" sldId="2147483660"/>
            <pc:sldLayoutMk cId="3256020675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46BE3-29F6-4A57-B536-8F749AC15A38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1AA6A-E5BB-4D95-9940-A94EA20B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3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B156A-13A1-405C-9ABD-4ABD35A06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8FDC8-6DEF-46A3-9102-832BB8B92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3D6DA-8BF4-4960-9DB3-F6390C90D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F5ABA-0CA4-4B97-899D-E84C6BB6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7D246-610B-42A0-8A78-949C0BA22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0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9F39-6D2E-4529-95AE-0EED2A79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7E607-4559-4306-961C-D6E4C9191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24F8C-F4EF-499A-B853-B9CD86164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B433B-F334-4C75-8A44-1A89FAD3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DFE98-5CD5-4435-B92B-A2A89F823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4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9853-E46F-4615-8A6F-02405FB0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95E32-BD3A-4FC4-919E-D21A9FA47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82744-068F-40D5-B6A6-A2C7B300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E42D3-B12C-4CD7-A694-85BFCA7EB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A9419-A642-41DF-B837-290F3276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9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3931-9698-41FA-B678-46BE51C5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C3BDD-8C5A-4901-986A-6D001164D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E9F9D-729B-4209-BA31-908FC2E56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16725-EB2C-4AC0-A398-4FCEE56BE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31A80-88F2-464F-904A-E4B76110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8DEB1-941E-4C4A-97ED-4DCEF3F8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A09E0-24D1-4CA8-8FB3-50F82B5DD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AE5BB-508C-44A1-948E-51C97F073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1B9B7F-7669-45B7-A1E0-C1DCF959F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76000F-905A-476F-9B3D-13369A2D93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5E759-163C-45B0-8D2A-9F3351AD7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E362D-483F-4DD3-950C-E95DD39B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A0CE77-1D5C-4759-9A02-C17A893B2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796BE0-CC7D-4CEF-8015-5572BA2E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95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1280C-EE4F-4705-970C-C3EF89C2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9F36FD-E588-4B6B-AA6C-0A47D5772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4D23E-A9BE-48CC-BF1E-446C4903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BE30B-ECA6-4D1C-913B-8F6444DB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3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BA40-8D79-466A-9691-5AD6BB65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333ACC-02DD-4B9D-BD54-53D7F2A9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5BC39-AAB3-4E5A-8262-E10637564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64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AC55-EFCE-40A1-9B42-072E36B6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02A2-D6FB-4FAA-977D-2F7A7F653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48DE3-C60D-4DC3-808E-9E58B6CFF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D204E-80EF-4609-8415-DC3579753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A48A2-C4A4-4585-BBAD-5689BA542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AD307-E6C9-482A-A659-CBE7B742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1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887B-7156-46FD-A3C0-FCD64851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5FE1E-2C58-4B07-B56E-0C3B5FED2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32B3D-44CD-4681-BB0B-DC0858FDC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33F76-4765-418B-91A5-7D523596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514DD-7798-4FDE-892B-3AF83048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10F64-A885-4FCA-83FD-931291E8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4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F1DA1-F52E-4437-80F1-BD595328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B78C64-8772-45E5-B295-CEBF34820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6B657-F70C-44FC-97E8-134E68BFF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76A81-11B7-43F8-A1B0-BF6A9B97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EF949-8399-4B8F-B188-8FF08E07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7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F945D-9B61-4B22-BEA6-4AB4F0211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926C6-B845-4356-9458-3D366C2BE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5E885-7D57-4A9D-AFB5-4D9F4445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C306F-DF7C-41B1-95E1-6635448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32395-8BDA-4CBA-9EA8-DF55BE9D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97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FA96-5463-4D92-8E60-C48B5E73C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8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325C16-F2F8-4FDB-AAEC-7DD87886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4E1A5-7565-4C72-A9F5-029DF11DA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64A97-C089-46F7-9CAF-D449A8C5F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6E840-1645-4625-86D5-3C88B1DDA90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6F5D9-C6A7-436D-B7CF-3017E0A833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8304B-767B-4B09-91C7-32511F0D3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03D29-EBF8-4E22-A120-CE7C8D135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676400" y="288925"/>
            <a:ext cx="8839200" cy="1554272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9b</a:t>
            </a:r>
          </a:p>
          <a:p>
            <a:pPr algn="ctr">
              <a:defRPr/>
            </a:pPr>
            <a:r>
              <a:rPr lang="en-US" sz="5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Understanding Work</a:t>
            </a:r>
          </a:p>
        </p:txBody>
      </p:sp>
      <p:pic>
        <p:nvPicPr>
          <p:cNvPr id="37892" name="Picture 4" descr="http://onlinephys.com/work55.jpg"/>
          <p:cNvPicPr>
            <a:picLocks noChangeAspect="1" noChangeArrowheads="1"/>
          </p:cNvPicPr>
          <p:nvPr/>
        </p:nvPicPr>
        <p:blipFill>
          <a:blip r:embed="rId3" cstate="print"/>
          <a:srcRect l="28803" r="10284"/>
          <a:stretch>
            <a:fillRect/>
          </a:stretch>
        </p:blipFill>
        <p:spPr bwMode="auto">
          <a:xfrm>
            <a:off x="1859280" y="2438408"/>
            <a:ext cx="8503920" cy="3561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687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676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Actually Doing Work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676400" y="1219201"/>
            <a:ext cx="88392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How much potential energy does an 80 N bowling ball at the top of a 20 m building have?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PE = m a</a:t>
            </a:r>
            <a:r>
              <a:rPr lang="en-US" sz="2400" b="1" baseline="-10000" dirty="0"/>
              <a:t>g </a:t>
            </a:r>
            <a:r>
              <a:rPr lang="en-US" sz="2400" b="1" dirty="0"/>
              <a:t>h = F</a:t>
            </a:r>
            <a:r>
              <a:rPr lang="en-US" sz="2400" b="1" baseline="-10000" dirty="0"/>
              <a:t>g </a:t>
            </a:r>
            <a:r>
              <a:rPr lang="en-US" sz="2400" b="1" dirty="0"/>
              <a:t>h		80 N (20 m) = 1,600 Joules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But how did it get that potential energy?</a:t>
            </a:r>
          </a:p>
          <a:p>
            <a:pPr algn="ctr">
              <a:spcBef>
                <a:spcPct val="50000"/>
              </a:spcBef>
            </a:pPr>
            <a:r>
              <a:rPr lang="en-US" sz="2300" b="1" i="1" dirty="0"/>
              <a:t>Someone had to put the bowling ball on top of the building!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Work</a:t>
            </a:r>
            <a:r>
              <a:rPr lang="en-US" sz="2400" b="1" dirty="0"/>
              <a:t> – Measures a change in potential</a:t>
            </a:r>
            <a:r>
              <a:rPr lang="en-US" sz="2000" b="1" dirty="0"/>
              <a:t> &amp;/or </a:t>
            </a:r>
            <a:r>
              <a:rPr lang="en-US" sz="2400" b="1" dirty="0"/>
              <a:t>kinetic energy</a:t>
            </a:r>
            <a:br>
              <a:rPr lang="en-US" sz="2400" b="1" dirty="0"/>
            </a:br>
            <a:r>
              <a:rPr lang="en-US" sz="2400" b="1" dirty="0"/>
              <a:t>	  on an object of interest; Work = Force  Distance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Does lifting an object in the air accomplish work?    Yes!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Causing an object to accelerate accomplishes work?  Yes!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Pushing an object at a constant speed accomplishes work?</a:t>
            </a:r>
          </a:p>
          <a:p>
            <a:pPr algn="ctr">
              <a:spcBef>
                <a:spcPct val="50000"/>
              </a:spcBef>
            </a:pPr>
            <a:r>
              <a:rPr lang="en-US" sz="2300" b="1" i="1" dirty="0"/>
              <a:t>No. </a:t>
            </a:r>
            <a:r>
              <a:rPr lang="en-US" sz="2300" b="1" dirty="0"/>
              <a:t>If the KE/PE of the object doesn’t change, No Work!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5638800" y="2133600"/>
            <a:ext cx="4419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9372600" y="4724400"/>
            <a:ext cx="1219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9525000" y="5257800"/>
            <a:ext cx="990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915400" y="4328160"/>
            <a:ext cx="91440" cy="914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04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676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Actually Doing Work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676400" y="1219201"/>
            <a:ext cx="8991600" cy="521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If you had to push a heavy shopping cart filled with groceries, what would be the best way to do it?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The best way to push the</a:t>
            </a:r>
            <a:br>
              <a:rPr lang="en-US" sz="2400" b="1" i="1" dirty="0"/>
            </a:br>
            <a:r>
              <a:rPr lang="en-US" sz="2400" b="1" i="1" dirty="0"/>
              <a:t>cart is horizontally.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If you push upward or</a:t>
            </a:r>
            <a:br>
              <a:rPr lang="en-US" sz="2400" b="1" i="1" dirty="0"/>
            </a:br>
            <a:r>
              <a:rPr lang="en-US" sz="2400" b="1" i="1" dirty="0"/>
              <a:t>downward when the cart</a:t>
            </a:r>
            <a:br>
              <a:rPr lang="en-US" sz="2400" b="1" i="1" dirty="0"/>
            </a:br>
            <a:r>
              <a:rPr lang="en-US" sz="2400" b="1" i="1" dirty="0"/>
              <a:t>is moving forward, you aren’t</a:t>
            </a:r>
            <a:br>
              <a:rPr lang="en-US" sz="2400" b="1" i="1" dirty="0"/>
            </a:br>
            <a:r>
              <a:rPr lang="en-US" sz="2400" b="1" i="1" dirty="0"/>
              <a:t>doing any work on the object.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Work is only accomplished when the</a:t>
            </a:r>
            <a:br>
              <a:rPr lang="en-US" sz="2400" b="1" dirty="0"/>
            </a:br>
            <a:r>
              <a:rPr lang="en-US" sz="2400" b="1" dirty="0"/>
              <a:t>force is applied in the same direction</a:t>
            </a:r>
            <a:br>
              <a:rPr lang="en-US" sz="2400" b="1" dirty="0"/>
            </a:br>
            <a:r>
              <a:rPr lang="en-US" sz="2400" b="1" dirty="0"/>
              <a:t>that the object is moving.</a:t>
            </a:r>
          </a:p>
          <a:p>
            <a:pPr algn="ctr">
              <a:spcBef>
                <a:spcPct val="50000"/>
              </a:spcBef>
            </a:pPr>
            <a:r>
              <a:rPr lang="en-US" sz="2200" b="1" dirty="0"/>
              <a:t>Carrying something doesn’t accomplish any work on the object!</a:t>
            </a:r>
          </a:p>
        </p:txBody>
      </p:sp>
      <p:pic>
        <p:nvPicPr>
          <p:cNvPr id="6" name="Picture 5" descr="http://www.clker.com/cliparts/V/o/l/z/d/6/shopping-cart-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848600" y="2895600"/>
            <a:ext cx="2309898" cy="22098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10800000" flipH="1" flipV="1">
            <a:off x="6400800" y="2971800"/>
            <a:ext cx="1447800" cy="1588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705600" y="3048000"/>
            <a:ext cx="1143000" cy="76200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553200" y="2209800"/>
            <a:ext cx="1295400" cy="68580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0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4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676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Calculating Work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676400" y="1219201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A 5 kg bowling ball at rest is thrown and reaches</a:t>
            </a:r>
            <a:br>
              <a:rPr lang="en-US" sz="2400" b="1" dirty="0"/>
            </a:br>
            <a:r>
              <a:rPr lang="en-US" sz="2400" b="1" dirty="0"/>
              <a:t>a velocity of 6 m/s before it is released.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a)  What is it’s kinetic energy as it is released?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KE = ½ m v</a:t>
            </a:r>
            <a:r>
              <a:rPr lang="en-US" sz="2400" b="1" baseline="50000" dirty="0"/>
              <a:t>2 </a:t>
            </a:r>
            <a:r>
              <a:rPr lang="en-US" sz="2400" b="1" dirty="0"/>
              <a:t>    KE = ½ (5 kg) (6 m/s)</a:t>
            </a:r>
            <a:r>
              <a:rPr lang="en-US" sz="2400" b="1" baseline="50000" dirty="0"/>
              <a:t>2</a:t>
            </a:r>
            <a:r>
              <a:rPr lang="en-US" sz="2400" b="1" dirty="0"/>
              <a:t>	KE = 90 J</a:t>
            </a:r>
          </a:p>
          <a:p>
            <a:pPr marL="457200" indent="-457200">
              <a:spcBef>
                <a:spcPct val="50000"/>
              </a:spcBef>
              <a:buAutoNum type="alphaLcParenR" startAt="2"/>
            </a:pPr>
            <a:r>
              <a:rPr lang="en-US" sz="2400" b="1" dirty="0"/>
              <a:t>How much work is accomplished by the bowler?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 = </a:t>
            </a:r>
            <a:r>
              <a:rPr lang="el-GR" sz="2400" b="1" dirty="0"/>
              <a:t>Δ</a:t>
            </a:r>
            <a:r>
              <a:rPr lang="en-US" sz="2400" b="1" dirty="0"/>
              <a:t>KE = 90 J</a:t>
            </a:r>
          </a:p>
          <a:p>
            <a:pPr marL="457200" indent="-457200">
              <a:spcBef>
                <a:spcPct val="50000"/>
              </a:spcBef>
              <a:buAutoNum type="alphaLcParenR" startAt="3"/>
            </a:pPr>
            <a:r>
              <a:rPr lang="en-US" sz="2400" b="1" dirty="0"/>
              <a:t>If the ball is accelerated over a horizontal distance of 1.2 meters, how much force is required?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 = F d	 90 J = F (1.2 m)		F = 75 N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Is work on the ball positive, negative, or none</a:t>
            </a:r>
            <a:br>
              <a:rPr lang="en-US" sz="2400" b="1" i="1" dirty="0"/>
            </a:br>
            <a:r>
              <a:rPr lang="en-US" sz="2400" b="1" i="1" dirty="0"/>
              <a:t>after it is released?</a:t>
            </a:r>
          </a:p>
        </p:txBody>
      </p:sp>
      <p:sp useBgFill="1">
        <p:nvSpPr>
          <p:cNvPr id="5" name="Rectangle 4"/>
          <p:cNvSpPr/>
          <p:nvPr/>
        </p:nvSpPr>
        <p:spPr>
          <a:xfrm>
            <a:off x="4419600" y="2667000"/>
            <a:ext cx="35814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8305800" y="2667000"/>
            <a:ext cx="1905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4495800" y="5181600"/>
            <a:ext cx="2895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886700" y="5213098"/>
            <a:ext cx="1788886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676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Calculating Power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0" y="1219201"/>
            <a:ext cx="91440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Can we compare the work done by two different people?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Phillip pushes a crate with a net force of 45 N</a:t>
            </a:r>
            <a:br>
              <a:rPr lang="en-US" sz="2400" b="1" dirty="0"/>
            </a:br>
            <a:r>
              <a:rPr lang="en-US" sz="2400" b="1" dirty="0"/>
              <a:t>over a distance of 2 meters in 10 seconds.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Lori pushes a crate with a net force of 30 N</a:t>
            </a:r>
            <a:br>
              <a:rPr lang="en-US" sz="2400" b="1" dirty="0"/>
            </a:br>
            <a:r>
              <a:rPr lang="en-US" sz="2400" b="1" dirty="0"/>
              <a:t>over a distance of 3 meters in 45 seconds.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Did they really do the same amount of work on the crate?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Yes ~ 90 Joules, but who seems to be working harder?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Power (Watts) = Work (J)/Time (s)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	Phillip					Lori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    </a:t>
            </a:r>
            <a:r>
              <a:rPr lang="en-US" sz="2400" b="1" u="sng" dirty="0"/>
              <a:t>90 J</a:t>
            </a:r>
            <a:r>
              <a:rPr lang="en-US" sz="2400" b="1" dirty="0"/>
              <a:t>  =  9 Watts			</a:t>
            </a:r>
            <a:r>
              <a:rPr lang="en-US" sz="2400" b="1" u="sng" dirty="0"/>
              <a:t>90 J</a:t>
            </a:r>
            <a:r>
              <a:rPr lang="en-US" sz="2400" b="1" dirty="0"/>
              <a:t>  =  2 Watts</a:t>
            </a:r>
            <a:br>
              <a:rPr lang="en-US" sz="2400" b="1" dirty="0"/>
            </a:br>
            <a:r>
              <a:rPr lang="en-US" sz="2400" b="1" dirty="0"/>
              <a:t>	10 s					45 s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3886200" y="5791200"/>
            <a:ext cx="1447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8458200" y="5791200"/>
            <a:ext cx="1447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7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676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676400" y="1219201"/>
            <a:ext cx="88392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Jim lifts an 5 N backpack up the stairs at school. Each step is 0.2 meters across and 0.3 meters up.</a:t>
            </a:r>
            <a:br>
              <a:rPr lang="en-US" sz="2400" b="1" dirty="0"/>
            </a:br>
            <a:r>
              <a:rPr lang="en-US" sz="2400" b="1" dirty="0"/>
              <a:t>If he walks up 12 steps, how much work did he do</a:t>
            </a:r>
            <a:br>
              <a:rPr lang="en-US" sz="2400" b="1" dirty="0"/>
            </a:br>
            <a:r>
              <a:rPr lang="en-US" sz="2400" b="1" dirty="0"/>
              <a:t>on the backpack?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 = F d	…but what’s the distance?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d = 12 x 0.3 m = 3.6 m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 = 5 N (3.6 m)		W = 18 Joules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If it took 12 seconds to walk up the stairs,</a:t>
            </a:r>
            <a:br>
              <a:rPr lang="en-US" sz="2400" b="1" dirty="0"/>
            </a:br>
            <a:r>
              <a:rPr lang="en-US" sz="2400" b="1" dirty="0"/>
              <a:t>how much power did he develop?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P = W/t		P = 18 J/12 s	P = 1.5 Watts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6629400" y="3962400"/>
            <a:ext cx="2514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4648200" y="5470981"/>
            <a:ext cx="2514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7543800" y="5438324"/>
            <a:ext cx="2514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4838700" y="2895600"/>
            <a:ext cx="43053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1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54w7">
            <a:extLst>
              <a:ext uri="{FF2B5EF4-FFF2-40B4-BE49-F238E27FC236}">
                <a16:creationId xmlns:a16="http://schemas.microsoft.com/office/drawing/2014/main" id="{7B06286E-5AF4-462B-A571-C4AC550EA7B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WordArt 5">
            <a:extLst>
              <a:ext uri="{FF2B5EF4-FFF2-40B4-BE49-F238E27FC236}">
                <a16:creationId xmlns:a16="http://schemas.microsoft.com/office/drawing/2014/main" id="{19AB8CEF-558A-4473-B6E7-F4C1ECEFEE0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33800" y="228600"/>
            <a:ext cx="48768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6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  <a:contourClr>
                <a:srgbClr val="DCEBF5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9778E-7 L -3.33333E-6 0.3052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money">
            <a:extLst>
              <a:ext uri="{FF2B5EF4-FFF2-40B4-BE49-F238E27FC236}">
                <a16:creationId xmlns:a16="http://schemas.microsoft.com/office/drawing/2014/main" id="{F6B60045-7FC0-4439-9680-952329C92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2400"/>
            <a:ext cx="560705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>
            <a:extLst>
              <a:ext uri="{FF2B5EF4-FFF2-40B4-BE49-F238E27FC236}">
                <a16:creationId xmlns:a16="http://schemas.microsoft.com/office/drawing/2014/main" id="{35FAE9EF-5A84-4A84-9B90-9F92D8E3F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048000"/>
            <a:ext cx="76200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8000"/>
                </a:solidFill>
                <a:latin typeface="Cooper Black" panose="0208090404030B020404" pitchFamily="18" charset="0"/>
              </a:rPr>
              <a:t>Unlike your everyday experience, where you go to an after school job and earn money, work in physics does not pay for your car insurance.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9119BB2D-8584-40BE-847C-8B2107B38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676401"/>
            <a:ext cx="7620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>
                <a:solidFill>
                  <a:srgbClr val="0066CC"/>
                </a:solidFill>
                <a:latin typeface="Cooper Black" panose="0208090404030B020404" pitchFamily="18" charset="0"/>
              </a:rPr>
              <a:t>Work has a special meaning in physics.</a:t>
            </a:r>
          </a:p>
        </p:txBody>
      </p:sp>
      <p:pic>
        <p:nvPicPr>
          <p:cNvPr id="13318" name="Picture 6" descr="working men">
            <a:extLst>
              <a:ext uri="{FF2B5EF4-FFF2-40B4-BE49-F238E27FC236}">
                <a16:creationId xmlns:a16="http://schemas.microsoft.com/office/drawing/2014/main" id="{6D9F6628-3AAD-4E1D-8469-F0C9AA99E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35288"/>
            <a:ext cx="4419600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WordArt 9">
            <a:extLst>
              <a:ext uri="{FF2B5EF4-FFF2-40B4-BE49-F238E27FC236}">
                <a16:creationId xmlns:a16="http://schemas.microsoft.com/office/drawing/2014/main" id="{01572C39-A0F3-4770-A8BE-58B00FFFF31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33800" y="2286000"/>
            <a:ext cx="48768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6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  <a:contourClr>
                <a:srgbClr val="DCEBF5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Work</a:t>
            </a:r>
          </a:p>
        </p:txBody>
      </p:sp>
      <p:sp>
        <p:nvSpPr>
          <p:cNvPr id="4103" name="Rectangle 10">
            <a:extLst>
              <a:ext uri="{FF2B5EF4-FFF2-40B4-BE49-F238E27FC236}">
                <a16:creationId xmlns:a16="http://schemas.microsoft.com/office/drawing/2014/main" id="{A6ABC726-F662-420B-ACD4-A49DA4263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87697E-6 L -0.00833 -0.438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219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33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>
            <a:extLst>
              <a:ext uri="{FF2B5EF4-FFF2-40B4-BE49-F238E27FC236}">
                <a16:creationId xmlns:a16="http://schemas.microsoft.com/office/drawing/2014/main" id="{15ECD571-9FDB-4C67-AB1B-C71000B13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57200"/>
            <a:ext cx="6477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800000"/>
                </a:solidFill>
                <a:latin typeface="Cooper Black" panose="0208090404030B020404" pitchFamily="18" charset="0"/>
              </a:rPr>
              <a:t>Work is done on an object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D701B0A1-4DF3-47A5-A94B-71FC12419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990600"/>
            <a:ext cx="6400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800000"/>
                </a:solidFill>
                <a:latin typeface="Cooper Black" panose="0208090404030B020404" pitchFamily="18" charset="0"/>
              </a:rPr>
              <a:t>when a force is applied to an object and the object is displaced.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DF93D87D-845E-4113-A3B1-2BCBE3D85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876800"/>
            <a:ext cx="662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chemeClr val="folHlink"/>
                </a:solidFill>
                <a:latin typeface="Comic Sans MS" panose="030F0702030302020204" pitchFamily="66" charset="0"/>
              </a:rPr>
              <a:t>Units: Newton x Meter (Nm)</a:t>
            </a: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BD8D24DB-96FD-4E72-8CE8-4DF470A65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562601"/>
            <a:ext cx="541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99"/>
                </a:solidFill>
                <a:latin typeface="Allegro BT" pitchFamily="82" charset="0"/>
              </a:rPr>
              <a:t>Work is a scalar quantity</a:t>
            </a: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C92749C3-D5DF-44FE-BEE5-7EFDEC690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590800"/>
            <a:ext cx="35052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CC"/>
                </a:solidFill>
                <a:latin typeface="Cooper Black" panose="0208090404030B020404" pitchFamily="18" charset="0"/>
              </a:rPr>
              <a:t>Do not confuse applying a force with doing work.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EBC550F0-B43E-4DEC-A746-55CCC3F23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752600"/>
            <a:ext cx="4495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9900"/>
                </a:solidFill>
                <a:latin typeface="Cooper Black" panose="0208090404030B020404" pitchFamily="18" charset="0"/>
              </a:rPr>
              <a:t>Work is only done if the object moves a distance.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C9E656C5-300D-4C40-93F0-A1FD2607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124201"/>
            <a:ext cx="27432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8000"/>
                </a:solidFill>
                <a:latin typeface="Cooper Black" panose="0208090404030B020404" pitchFamily="18" charset="0"/>
              </a:rPr>
              <a:t>Pushing or pulling on an object may make you sweat but you do no work unless it moves. </a:t>
            </a:r>
          </a:p>
        </p:txBody>
      </p:sp>
      <p:pic>
        <p:nvPicPr>
          <p:cNvPr id="14348" name="Picture 12" descr="MCj01052060000[1]">
            <a:extLst>
              <a:ext uri="{FF2B5EF4-FFF2-40B4-BE49-F238E27FC236}">
                <a16:creationId xmlns:a16="http://schemas.microsoft.com/office/drawing/2014/main" id="{6AF3837D-4B84-4FED-8F79-B4F1A7CEC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84788"/>
            <a:ext cx="4953000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MCj01052040000[1]">
            <a:extLst>
              <a:ext uri="{FF2B5EF4-FFF2-40B4-BE49-F238E27FC236}">
                <a16:creationId xmlns:a16="http://schemas.microsoft.com/office/drawing/2014/main" id="{7429F09D-F6B6-42A4-9D73-05E55AE59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187950"/>
            <a:ext cx="47244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Rectangle 27">
            <a:extLst>
              <a:ext uri="{FF2B5EF4-FFF2-40B4-BE49-F238E27FC236}">
                <a16:creationId xmlns:a16="http://schemas.microsoft.com/office/drawing/2014/main" id="{B66C37E4-6025-46E8-9421-F2A6484EB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14350" name="Object 14">
            <a:extLst>
              <a:ext uri="{FF2B5EF4-FFF2-40B4-BE49-F238E27FC236}">
                <a16:creationId xmlns:a16="http://schemas.microsoft.com/office/drawing/2014/main" id="{A5145EA8-E634-496A-A4B9-596FEF323BB7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819400" y="2667000"/>
          <a:ext cx="65532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ps Publishing Equation" r:id="rId4" imgW="837836" imgH="177723" progId="Equation">
                  <p:embed/>
                </p:oleObj>
              </mc:Choice>
              <mc:Fallback>
                <p:oleObj name="ips Publishing Equation" r:id="rId4" imgW="837836" imgH="177723" progId="Equation">
                  <p:embed/>
                  <p:pic>
                    <p:nvPicPr>
                      <p:cNvPr id="14350" name="Object 14">
                        <a:extLst>
                          <a:ext uri="{FF2B5EF4-FFF2-40B4-BE49-F238E27FC236}">
                            <a16:creationId xmlns:a16="http://schemas.microsoft.com/office/drawing/2014/main" id="{A5145EA8-E634-496A-A4B9-596FEF323B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667000"/>
                        <a:ext cx="65532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16">
            <a:extLst>
              <a:ext uri="{FF2B5EF4-FFF2-40B4-BE49-F238E27FC236}">
                <a16:creationId xmlns:a16="http://schemas.microsoft.com/office/drawing/2014/main" id="{4F65370A-7B0C-4357-8A48-7E3EB5D69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572001"/>
            <a:ext cx="617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006699"/>
                </a:solidFill>
                <a:latin typeface="Cooper Black" panose="0208090404030B020404" pitchFamily="18" charset="0"/>
              </a:rPr>
              <a:t>Only the force parallel to the direction of the displacement does work.</a:t>
            </a:r>
          </a:p>
        </p:txBody>
      </p:sp>
      <p:graphicFrame>
        <p:nvGraphicFramePr>
          <p:cNvPr id="14362" name="Object 26">
            <a:extLst>
              <a:ext uri="{FF2B5EF4-FFF2-40B4-BE49-F238E27FC236}">
                <a16:creationId xmlns:a16="http://schemas.microsoft.com/office/drawing/2014/main" id="{9EFA1977-1D77-432B-8809-F325329CE10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267200" y="5715000"/>
          <a:ext cx="55626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310" imgH="165028" progId="Equation.3">
                  <p:embed/>
                </p:oleObj>
              </mc:Choice>
              <mc:Fallback>
                <p:oleObj name="Equation" r:id="rId6" imgW="1358310" imgH="165028" progId="Equation.3">
                  <p:embed/>
                  <p:pic>
                    <p:nvPicPr>
                      <p:cNvPr id="14362" name="Object 26">
                        <a:extLst>
                          <a:ext uri="{FF2B5EF4-FFF2-40B4-BE49-F238E27FC236}">
                            <a16:creationId xmlns:a16="http://schemas.microsoft.com/office/drawing/2014/main" id="{9EFA1977-1D77-432B-8809-F325329CE1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15000"/>
                        <a:ext cx="5562600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5" name="Text Box 29">
            <a:extLst>
              <a:ext uri="{FF2B5EF4-FFF2-40B4-BE49-F238E27FC236}">
                <a16:creationId xmlns:a16="http://schemas.microsoft.com/office/drawing/2014/main" id="{534C6C4D-5A5F-4A17-908E-985063FD5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810001"/>
            <a:ext cx="8153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Cooper Black" panose="0208090404030B020404" pitchFamily="18" charset="0"/>
              </a:rPr>
              <a:t>Work = Force x displacement (cosine of angle for the portion of the force parallel to the distance traveled) </a:t>
            </a:r>
          </a:p>
        </p:txBody>
      </p:sp>
      <p:pic>
        <p:nvPicPr>
          <p:cNvPr id="14366" name="Picture 30" descr="BreakIt">
            <a:extLst>
              <a:ext uri="{FF2B5EF4-FFF2-40B4-BE49-F238E27FC236}">
                <a16:creationId xmlns:a16="http://schemas.microsoft.com/office/drawing/2014/main" id="{C9D77656-F7B5-42C9-BA40-08C492BC4C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43200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50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43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5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85" decel="1000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385" decel="100000"/>
                                        <p:tgtEl>
                                          <p:spTgt spid="143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385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385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1" grpId="1"/>
      <p:bldP spid="14343" grpId="0"/>
      <p:bldP spid="14343" grpId="1"/>
      <p:bldP spid="14344" grpId="0"/>
      <p:bldP spid="14344" grpId="1"/>
      <p:bldP spid="14345" grpId="0"/>
      <p:bldP spid="14346" grpId="0"/>
      <p:bldP spid="14347" grpId="0"/>
      <p:bldP spid="14352" grpId="0"/>
      <p:bldP spid="14365" grpId="0"/>
      <p:bldP spid="1436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>
            <a:extLst>
              <a:ext uri="{FF2B5EF4-FFF2-40B4-BE49-F238E27FC236}">
                <a16:creationId xmlns:a16="http://schemas.microsoft.com/office/drawing/2014/main" id="{34062997-253E-46FF-AC8F-7CA4C46B9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" y="914400"/>
            <a:ext cx="16081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1" descr="u5l1a3">
            <a:extLst>
              <a:ext uri="{FF2B5EF4-FFF2-40B4-BE49-F238E27FC236}">
                <a16:creationId xmlns:a16="http://schemas.microsoft.com/office/drawing/2014/main" id="{67693A36-8D5E-42C4-B5A7-FE073A76E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3657600"/>
            <a:ext cx="19145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>
            <a:extLst>
              <a:ext uri="{FF2B5EF4-FFF2-40B4-BE49-F238E27FC236}">
                <a16:creationId xmlns:a16="http://schemas.microsoft.com/office/drawing/2014/main" id="{265BC67E-58BE-49F7-BABF-D95F3BB3D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219201"/>
            <a:ext cx="5791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Benguiat Bk BT" pitchFamily="18" charset="0"/>
              </a:rPr>
              <a:t>A teacher applies a force to a wall and becomes exhausted.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2D7F4A0-FCA1-4CBC-A469-99C5D5BA7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2055783"/>
            <a:ext cx="54553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Benguiat Bk BT" pitchFamily="18" charset="0"/>
              </a:rPr>
              <a:t>A book falls off a table and free falls to the ground.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130388AB-9787-48C2-88BE-806493E49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927351"/>
            <a:ext cx="5715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Benguiat Bk BT" pitchFamily="18" charset="0"/>
              </a:rPr>
              <a:t>A waiter carries a tray full of meals above his head by one arm across the room. (Careful! This is a tricky question.)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086416F-AF3A-4170-8F9E-A2816536E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1" y="5699096"/>
            <a:ext cx="38834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Benguiat Bk BT" pitchFamily="18" charset="0"/>
              </a:rPr>
              <a:t>A rocket accelerates through space.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73F5EE5B-1316-492E-8D6C-A6CEA58C3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48065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ester" pitchFamily="2" charset="0"/>
              </a:rPr>
              <a:t>Read the following five statements and determine whether or not they represent examples of work.</a:t>
            </a:r>
            <a:r>
              <a:rPr lang="en-US">
                <a:solidFill>
                  <a:srgbClr val="0000CC"/>
                </a:solidFill>
                <a:latin typeface="Arial" charset="0"/>
              </a:rPr>
              <a:t> </a:t>
            </a:r>
          </a:p>
        </p:txBody>
      </p:sp>
      <p:pic>
        <p:nvPicPr>
          <p:cNvPr id="16393" name="Picture 9">
            <a:extLst>
              <a:ext uri="{FF2B5EF4-FFF2-40B4-BE49-F238E27FC236}">
                <a16:creationId xmlns:a16="http://schemas.microsoft.com/office/drawing/2014/main" id="{D7AA3726-3E17-40AB-9CF4-B164343DD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66801"/>
            <a:ext cx="130333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0">
            <a:extLst>
              <a:ext uri="{FF2B5EF4-FFF2-40B4-BE49-F238E27FC236}">
                <a16:creationId xmlns:a16="http://schemas.microsoft.com/office/drawing/2014/main" id="{490333ED-1708-42B8-9AB4-BB56FD98A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00" y="990600"/>
            <a:ext cx="1536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2">
            <a:extLst>
              <a:ext uri="{FF2B5EF4-FFF2-40B4-BE49-F238E27FC236}">
                <a16:creationId xmlns:a16="http://schemas.microsoft.com/office/drawing/2014/main" id="{C70D1006-7A24-444D-B879-DA72DE0D7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733800"/>
            <a:ext cx="9890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Text Box 14">
            <a:extLst>
              <a:ext uri="{FF2B5EF4-FFF2-40B4-BE49-F238E27FC236}">
                <a16:creationId xmlns:a16="http://schemas.microsoft.com/office/drawing/2014/main" id="{8E675273-D5A9-445C-9D78-03A28C2F5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447800"/>
            <a:ext cx="106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Cooper Black" panose="0208090404030B020404" pitchFamily="18" charset="0"/>
              </a:rPr>
              <a:t>NO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7138B475-4A52-482C-94DE-E4277BB5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886200"/>
            <a:ext cx="106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Cooper Black" panose="0208090404030B020404" pitchFamily="18" charset="0"/>
              </a:rPr>
              <a:t>NO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5C3B677A-5707-4DBC-A867-28B927FDA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362200"/>
            <a:ext cx="106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Cooper Black" panose="0208090404030B020404" pitchFamily="18" charset="0"/>
              </a:rPr>
              <a:t>YES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7CAD6319-067D-4B86-9784-D563BFC4A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096000"/>
            <a:ext cx="106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Cooper Black" panose="0208090404030B020404" pitchFamily="18" charset="0"/>
              </a:rPr>
              <a:t>YES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6725E-6 L 0.10382 0.0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82 0.00486 L -0.00451 0.0048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51064E-7 L 3.33333E-6 0.6993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59852E-6 L -0.55468 -0.0041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4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80204E-6 L 0.00434 -0.8159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40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8" grpId="0"/>
      <p:bldP spid="16399" grpId="0"/>
      <p:bldP spid="16400" grpId="0"/>
      <p:bldP spid="164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powerrangers2">
            <a:extLst>
              <a:ext uri="{FF2B5EF4-FFF2-40B4-BE49-F238E27FC236}">
                <a16:creationId xmlns:a16="http://schemas.microsoft.com/office/drawing/2014/main" id="{CDEBB9A9-669A-4154-9391-779E51A72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066800"/>
            <a:ext cx="38512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 descr="hamster">
            <a:extLst>
              <a:ext uri="{FF2B5EF4-FFF2-40B4-BE49-F238E27FC236}">
                <a16:creationId xmlns:a16="http://schemas.microsoft.com/office/drawing/2014/main" id="{0F6A82D1-BB75-4941-B11C-46F0B362D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43000"/>
            <a:ext cx="6172200" cy="552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6">
            <a:extLst>
              <a:ext uri="{FF2B5EF4-FFF2-40B4-BE49-F238E27FC236}">
                <a16:creationId xmlns:a16="http://schemas.microsoft.com/office/drawing/2014/main" id="{A75D9959-AE05-4455-BE94-7090E8724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590801"/>
            <a:ext cx="5410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0">
                <a:solidFill>
                  <a:srgbClr val="FF0000"/>
                </a:solidFill>
                <a:latin typeface="Cooper Black" panose="0208090404030B020404" pitchFamily="18" charset="0"/>
              </a:rPr>
              <a:t>Power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94912E-6 L 0.00417 -0.417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20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6">
            <a:extLst>
              <a:ext uri="{FF2B5EF4-FFF2-40B4-BE49-F238E27FC236}">
                <a16:creationId xmlns:a16="http://schemas.microsoft.com/office/drawing/2014/main" id="{500CB66B-A759-4148-9A81-124263219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81000"/>
            <a:ext cx="6858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>
                <a:solidFill>
                  <a:srgbClr val="0000CC"/>
                </a:solidFill>
                <a:latin typeface="Jester" pitchFamily="2" charset="0"/>
              </a:rPr>
              <a:t>In Physics Power is the Rate of Doing Work</a:t>
            </a:r>
          </a:p>
        </p:txBody>
      </p:sp>
      <p:graphicFrame>
        <p:nvGraphicFramePr>
          <p:cNvPr id="17415" name="Object 7">
            <a:extLst>
              <a:ext uri="{FF2B5EF4-FFF2-40B4-BE49-F238E27FC236}">
                <a16:creationId xmlns:a16="http://schemas.microsoft.com/office/drawing/2014/main" id="{48DE3CF8-75BC-463B-98A3-7F967B243C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3657600"/>
          <a:ext cx="4267200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ps Publishing Equation" r:id="rId2" imgW="1155700" imgH="393700" progId="Equation">
                  <p:embed/>
                </p:oleObj>
              </mc:Choice>
              <mc:Fallback>
                <p:oleObj name="ips Publishing Equation" r:id="rId2" imgW="1155700" imgH="393700" progId="Equation">
                  <p:embed/>
                  <p:pic>
                    <p:nvPicPr>
                      <p:cNvPr id="17415" name="Object 7">
                        <a:extLst>
                          <a:ext uri="{FF2B5EF4-FFF2-40B4-BE49-F238E27FC236}">
                            <a16:creationId xmlns:a16="http://schemas.microsoft.com/office/drawing/2014/main" id="{48DE3CF8-75BC-463B-98A3-7F967B243C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57600"/>
                        <a:ext cx="4267200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>
            <a:extLst>
              <a:ext uri="{FF2B5EF4-FFF2-40B4-BE49-F238E27FC236}">
                <a16:creationId xmlns:a16="http://schemas.microsoft.com/office/drawing/2014/main" id="{E9038EF6-C500-4961-9BC2-C8F56A9E60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2057401"/>
          <a:ext cx="3733800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ps Publishing Equation" r:id="rId4" imgW="977476" imgH="393529" progId="Equation">
                  <p:embed/>
                </p:oleObj>
              </mc:Choice>
              <mc:Fallback>
                <p:oleObj name="ips Publishing Equation" r:id="rId4" imgW="977476" imgH="393529" progId="Equation">
                  <p:embed/>
                  <p:pic>
                    <p:nvPicPr>
                      <p:cNvPr id="17416" name="Object 8">
                        <a:extLst>
                          <a:ext uri="{FF2B5EF4-FFF2-40B4-BE49-F238E27FC236}">
                            <a16:creationId xmlns:a16="http://schemas.microsoft.com/office/drawing/2014/main" id="{E9038EF6-C500-4961-9BC2-C8F56A9E60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57401"/>
                        <a:ext cx="3733800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10">
            <a:extLst>
              <a:ext uri="{FF2B5EF4-FFF2-40B4-BE49-F238E27FC236}">
                <a16:creationId xmlns:a16="http://schemas.microsoft.com/office/drawing/2014/main" id="{805317E6-BC1E-4612-8FF3-AE39D1A84F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5105401"/>
          <a:ext cx="4940300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ps Publishing Equation" r:id="rId6" imgW="1358310" imgH="393529" progId="Equation">
                  <p:embed/>
                </p:oleObj>
              </mc:Choice>
              <mc:Fallback>
                <p:oleObj name="ips Publishing Equation" r:id="rId6" imgW="1358310" imgH="393529" progId="Equation">
                  <p:embed/>
                  <p:pic>
                    <p:nvPicPr>
                      <p:cNvPr id="17418" name="Object 10">
                        <a:extLst>
                          <a:ext uri="{FF2B5EF4-FFF2-40B4-BE49-F238E27FC236}">
                            <a16:creationId xmlns:a16="http://schemas.microsoft.com/office/drawing/2014/main" id="{805317E6-BC1E-4612-8FF3-AE39D1A84F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105401"/>
                        <a:ext cx="4940300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9" name="Picture 11" descr="Football Player">
            <a:extLst>
              <a:ext uri="{FF2B5EF4-FFF2-40B4-BE49-F238E27FC236}">
                <a16:creationId xmlns:a16="http://schemas.microsoft.com/office/drawing/2014/main" id="{4C2A862F-8548-4968-8B52-859917D01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1"/>
            <a:ext cx="54102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>
            <a:extLst>
              <a:ext uri="{FF2B5EF4-FFF2-40B4-BE49-F238E27FC236}">
                <a16:creationId xmlns:a16="http://schemas.microsoft.com/office/drawing/2014/main" id="{6EBF807C-F6CE-4C91-B414-14332848D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57201"/>
            <a:ext cx="7772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6000">
                <a:solidFill>
                  <a:srgbClr val="800000"/>
                </a:solidFill>
                <a:latin typeface="Jester" pitchFamily="2" charset="0"/>
              </a:rPr>
              <a:t>A watt is a small unit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97986BFA-C7EC-443E-A20B-C00B3036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00201"/>
            <a:ext cx="85344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CC"/>
                </a:solidFill>
                <a:latin typeface="Cooper Black" panose="0208090404030B020404" pitchFamily="18" charset="0"/>
              </a:rPr>
              <a:t>If you lift a glass of water (~2N) to your mouth (~0.5 m) in 1 second you do one joule of work and you are doing work at rate of one watt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013DD2BA-49F2-4371-8BDD-8822942C0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962401"/>
            <a:ext cx="51054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latin typeface="Allegro BT" pitchFamily="82" charset="0"/>
              </a:rPr>
              <a:t>Since a watt is relatively small, power is often measured in kilowatts (kW)</a:t>
            </a:r>
          </a:p>
        </p:txBody>
      </p:sp>
      <p:pic>
        <p:nvPicPr>
          <p:cNvPr id="21511" name="Picture 7" descr="glass of water">
            <a:extLst>
              <a:ext uri="{FF2B5EF4-FFF2-40B4-BE49-F238E27FC236}">
                <a16:creationId xmlns:a16="http://schemas.microsoft.com/office/drawing/2014/main" id="{BA378EE7-B526-4604-BF3C-9164D41A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86201"/>
            <a:ext cx="210978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524000"/>
            <a:ext cx="8229600" cy="3581400"/>
          </a:xfrm>
        </p:spPr>
        <p:txBody>
          <a:bodyPr>
            <a:noAutofit/>
          </a:bodyPr>
          <a:lstStyle/>
          <a:p>
            <a:r>
              <a:rPr lang="en-US" sz="7200" dirty="0">
                <a:latin typeface="SerpentineDBol" pitchFamily="34" charset="0"/>
              </a:rPr>
              <a:t>Work and POWER SAMPLE PROBLEMS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 student lifts a box of books that weighs 185 N. The box is lifted 0.800m. How much work does the student do?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90800"/>
            <a:ext cx="2286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Givens: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F = 185 N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d = 0.800m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Unknown: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W =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2667001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W = Fd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3733801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W = (185 N)(0.800m)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4800601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W = 148 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676400"/>
          </a:xfrm>
        </p:spPr>
        <p:txBody>
          <a:bodyPr>
            <a:noAutofit/>
          </a:bodyPr>
          <a:lstStyle/>
          <a:p>
            <a:r>
              <a:rPr lang="en-US" sz="3200" dirty="0"/>
              <a:t>An electric motor lifts an elevator that weighs 1.20 x 10</a:t>
            </a:r>
            <a:r>
              <a:rPr lang="en-US" sz="3200" baseline="30000" dirty="0"/>
              <a:t>4</a:t>
            </a:r>
            <a:r>
              <a:rPr lang="en-US" sz="3200" dirty="0"/>
              <a:t> N a distance of 9.00m in 15.0 s. What is the power of the motor in watts and in kilowatts?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2819401"/>
            <a:ext cx="2514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Givens: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F = 1.2x10</a:t>
            </a:r>
            <a:r>
              <a:rPr lang="en-US" sz="2800" baseline="30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N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d = 9.0m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t = 15 s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Unknown: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P =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48400" y="2667001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P  =  W/t  =  Fd/t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3733801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P = (1.2x10</a:t>
            </a:r>
            <a:r>
              <a:rPr lang="en-US" sz="3200" baseline="30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N)(9m)/(15s)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4800600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P = 7.2 x10</a:t>
            </a:r>
            <a:r>
              <a:rPr lang="en-US" sz="32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W</a:t>
            </a:r>
          </a:p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= 7.2 kW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1048</Words>
  <Application>Microsoft Office PowerPoint</Application>
  <PresentationFormat>Widescreen</PresentationFormat>
  <Paragraphs>99</Paragraphs>
  <Slides>16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Allegro BT</vt:lpstr>
      <vt:lpstr>Arial</vt:lpstr>
      <vt:lpstr>Arial Black</vt:lpstr>
      <vt:lpstr>Benguiat Bk BT</vt:lpstr>
      <vt:lpstr>Calibri</vt:lpstr>
      <vt:lpstr>Calibri Light</vt:lpstr>
      <vt:lpstr>Comic Sans MS</vt:lpstr>
      <vt:lpstr>Cooper Black</vt:lpstr>
      <vt:lpstr>Jester</vt:lpstr>
      <vt:lpstr>SerpentineDBol</vt:lpstr>
      <vt:lpstr>Office Theme</vt:lpstr>
      <vt:lpstr>ips Publishing Equation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and POWER SAMPLE PROBLEMS</vt:lpstr>
      <vt:lpstr>A student lifts a box of books that weighs 185 N. The box is lifted 0.800m. How much work does the student do?</vt:lpstr>
      <vt:lpstr>An electric motor lifts an elevator that weighs 1.20 x 104 N a distance of 9.00m in 15.0 s. What is the power of the motor in watts and in kilowatts?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Robak</dc:creator>
  <cp:lastModifiedBy>John Canova</cp:lastModifiedBy>
  <cp:revision>2</cp:revision>
  <dcterms:created xsi:type="dcterms:W3CDTF">2020-01-30T13:53:25Z</dcterms:created>
  <dcterms:modified xsi:type="dcterms:W3CDTF">2022-02-01T17:47:42Z</dcterms:modified>
</cp:coreProperties>
</file>