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3" r:id="rId2"/>
    <p:sldId id="287" r:id="rId3"/>
    <p:sldId id="290" r:id="rId4"/>
    <p:sldId id="322" r:id="rId5"/>
    <p:sldId id="323" r:id="rId6"/>
    <p:sldId id="319" r:id="rId7"/>
    <p:sldId id="291" r:id="rId8"/>
    <p:sldId id="320" r:id="rId9"/>
    <p:sldId id="303" r:id="rId10"/>
    <p:sldId id="325" r:id="rId11"/>
    <p:sldId id="307" r:id="rId12"/>
    <p:sldId id="300" r:id="rId13"/>
    <p:sldId id="324" r:id="rId14"/>
    <p:sldId id="305" r:id="rId15"/>
  </p:sldIdLst>
  <p:sldSz cx="9144000" cy="6858000" type="screen4x3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4E6"/>
    <a:srgbClr val="DAFFFF"/>
    <a:srgbClr val="0099FF"/>
    <a:srgbClr val="0099CC"/>
    <a:srgbClr val="0066FF"/>
    <a:srgbClr val="00CCFF"/>
    <a:srgbClr val="33CC33"/>
    <a:srgbClr val="B6FF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429" autoAdjust="0"/>
    <p:restoredTop sz="94660"/>
  </p:normalViewPr>
  <p:slideViewPr>
    <p:cSldViewPr>
      <p:cViewPr varScale="1">
        <p:scale>
          <a:sx n="82" d="100"/>
          <a:sy n="82" d="100"/>
        </p:scale>
        <p:origin x="89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fld id="{BE26549F-9F2B-45D8-9371-EF107616CD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616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7325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9838" y="3330575"/>
            <a:ext cx="6816725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Comic Sans M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7325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Comic Sans MS" pitchFamily="8" charset="0"/>
              </a:defRPr>
            </a:lvl1pPr>
          </a:lstStyle>
          <a:p>
            <a:pPr>
              <a:defRPr/>
            </a:pPr>
            <a:fld id="{582B026A-39CC-4066-BC12-7B09F9BDA1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6370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4EAF0E-A454-4B2E-8F76-853AAA4383CC}" type="slidenum">
              <a:rPr lang="en-US" smtClean="0">
                <a:latin typeface="Comic Sans MS" pitchFamily="66" charset="0"/>
              </a:rPr>
              <a:pPr/>
              <a:t>1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CD76A3-929F-4ADA-BF82-4DB0C8B16C17}" type="slidenum">
              <a:rPr lang="en-US" smtClean="0">
                <a:latin typeface="Comic Sans MS" pitchFamily="66" charset="0"/>
              </a:rPr>
              <a:pPr/>
              <a:t>2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AD5F83-8E2E-4994-9FB8-0E78B7503525}" type="slidenum">
              <a:rPr lang="en-US" smtClean="0">
                <a:latin typeface="Comic Sans MS" pitchFamily="66" charset="0"/>
              </a:rPr>
              <a:pPr/>
              <a:t>3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E1042A-2149-4459-9511-4A2731992A69}" type="slidenum">
              <a:rPr lang="en-US" smtClean="0">
                <a:latin typeface="Comic Sans MS" pitchFamily="66" charset="0"/>
              </a:rPr>
              <a:pPr/>
              <a:t>4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E1042A-2149-4459-9511-4A2731992A69}" type="slidenum">
              <a:rPr lang="en-US" smtClean="0">
                <a:latin typeface="Comic Sans MS" pitchFamily="66" charset="0"/>
              </a:rPr>
              <a:pPr/>
              <a:t>5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E1042A-2149-4459-9511-4A2731992A69}" type="slidenum">
              <a:rPr lang="en-US" smtClean="0">
                <a:latin typeface="Comic Sans MS" pitchFamily="66" charset="0"/>
              </a:rPr>
              <a:pPr/>
              <a:t>6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E1042A-2149-4459-9511-4A2731992A69}" type="slidenum">
              <a:rPr lang="en-US" smtClean="0">
                <a:latin typeface="Comic Sans MS" pitchFamily="66" charset="0"/>
              </a:rPr>
              <a:pPr/>
              <a:t>7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E1042A-2149-4459-9511-4A2731992A69}" type="slidenum">
              <a:rPr lang="en-US" smtClean="0">
                <a:latin typeface="Comic Sans MS" pitchFamily="66" charset="0"/>
              </a:rPr>
              <a:pPr/>
              <a:t>8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7943F0-2404-4DC4-A1DE-8700E020E2FB}" type="slidenum">
              <a:rPr lang="en-US" smtClean="0">
                <a:latin typeface="Comic Sans MS" pitchFamily="66" charset="0"/>
              </a:rPr>
              <a:pPr/>
              <a:t>9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ED01C5-E6AD-421D-9232-A26202C5D122}" type="slidenum">
              <a:rPr lang="en-US" smtClean="0">
                <a:latin typeface="Comic Sans MS" pitchFamily="66" charset="0"/>
              </a:rPr>
              <a:pPr/>
              <a:t>10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91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5BEA10-6362-4116-960A-51C9303BBE4B}" type="slidenum">
              <a:rPr lang="en-US" smtClean="0">
                <a:latin typeface="Comic Sans MS" pitchFamily="66" charset="0"/>
              </a:rPr>
              <a:pPr/>
              <a:t>11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81A889-E179-447D-B8CF-26ED3F173E13}" type="slidenum">
              <a:rPr lang="en-US" smtClean="0">
                <a:latin typeface="Comic Sans MS" pitchFamily="66" charset="0"/>
              </a:rPr>
              <a:pPr/>
              <a:t>12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81A889-E179-447D-B8CF-26ED3F173E13}" type="slidenum">
              <a:rPr lang="en-US" smtClean="0">
                <a:latin typeface="Comic Sans MS" pitchFamily="66" charset="0"/>
              </a:rPr>
              <a:pPr/>
              <a:t>13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0EE6C6-B724-4464-BA9D-0E91FC4CF882}" type="slidenum">
              <a:rPr lang="en-US" smtClean="0">
                <a:latin typeface="Comic Sans MS" pitchFamily="66" charset="0"/>
              </a:rPr>
              <a:pPr/>
              <a:t>14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8CA76-217B-4AC0-99D3-5A751D6505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B0468-B840-4340-9A47-689C57C559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5C7C0-8465-4178-A82E-DA0C32A3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813DE-041B-47F7-89C0-F754058637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42A85-B993-43B2-82E1-CE59DEE8DC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4CAF9-E986-4478-BB35-0FED947603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DA251-949D-40EE-8942-DED866AA1B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6CCF9-2A7F-4D20-9407-6E7CA9B60A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A7A07-EE69-412E-BC6C-B751EB5A8A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8831C-50CF-4CB2-9738-38E0A50882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4549D-46D7-4943-8F4B-56CF2BC490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A9CDC-2991-4523-ABF1-7E57F2B8C9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B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9D09FA5-1918-42E2-A710-6C9B840C94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170815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1a</a:t>
            </a:r>
          </a:p>
          <a:p>
            <a:pPr algn="ctr">
              <a:defRPr/>
            </a:pPr>
            <a:r>
              <a:rPr lang="en-US" sz="6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Measuring in Physics</a:t>
            </a:r>
          </a:p>
        </p:txBody>
      </p:sp>
      <p:pic>
        <p:nvPicPr>
          <p:cNvPr id="17410" name="Picture 2" descr="http://shapesaroundus.files.wordpress.com/2011/05/car-aerodynamic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286000"/>
            <a:ext cx="5346700" cy="401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Understanding Measurements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Physics</a:t>
            </a:r>
            <a:r>
              <a:rPr lang="en-US" sz="2400" b="1" dirty="0"/>
              <a:t> – Uses </a:t>
            </a:r>
            <a:r>
              <a:rPr lang="en-US" sz="2400" b="1" dirty="0">
                <a:latin typeface="Broadway" pitchFamily="82" charset="0"/>
              </a:rPr>
              <a:t>mathematics</a:t>
            </a:r>
            <a:r>
              <a:rPr lang="en-US" sz="2400" b="1" dirty="0"/>
              <a:t> to explain the relationship between energy &amp; matter</a:t>
            </a:r>
          </a:p>
          <a:p>
            <a:pPr>
              <a:spcBef>
                <a:spcPct val="50000"/>
              </a:spcBef>
            </a:pPr>
            <a:r>
              <a:rPr lang="en-US" sz="2400" b="1" u="sng" dirty="0"/>
              <a:t>Common Base Units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560893"/>
              </p:ext>
            </p:extLst>
          </p:nvPr>
        </p:nvGraphicFramePr>
        <p:xfrm>
          <a:off x="762000" y="2667000"/>
          <a:ext cx="76200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Base 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Symbol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seconds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Volume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liters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kilograms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Acceleration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meters/sec/sec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m/s</a:t>
                      </a:r>
                      <a:r>
                        <a:rPr lang="en-US" sz="2200" baseline="30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Forces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/>
                        <a:t>Newtons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Electric</a:t>
                      </a:r>
                      <a:r>
                        <a:rPr lang="en-US" sz="2200" baseline="0" dirty="0"/>
                        <a:t> Current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ampere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7" name="Rectangle 26"/>
          <p:cNvSpPr/>
          <p:nvPr/>
        </p:nvSpPr>
        <p:spPr>
          <a:xfrm>
            <a:off x="685800" y="3121152"/>
            <a:ext cx="301752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3657600" y="3121152"/>
            <a:ext cx="48006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685800" y="3563112"/>
            <a:ext cx="3017520" cy="384048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3657600" y="3563112"/>
            <a:ext cx="4800600" cy="384048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685800" y="3944112"/>
            <a:ext cx="301752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3657600" y="3944112"/>
            <a:ext cx="4800600" cy="475488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685800" y="4325112"/>
            <a:ext cx="301752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3657600" y="4325112"/>
            <a:ext cx="48006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685800" y="4782312"/>
            <a:ext cx="301752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3657600" y="4782312"/>
            <a:ext cx="48006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685800" y="5239512"/>
            <a:ext cx="301752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3657600" y="5239512"/>
            <a:ext cx="48006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685800" y="5696712"/>
            <a:ext cx="301752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3657600" y="5696712"/>
            <a:ext cx="48006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uiExpand="1" build="p"/>
      <p:bldP spid="27" grpId="0" animBg="1"/>
      <p:bldP spid="28" grpId="0" animBg="1"/>
      <p:bldP spid="35" grpId="0" animBg="1"/>
      <p:bldP spid="36" grpId="0" animBg="1"/>
      <p:bldP spid="37" grpId="0" animBg="1"/>
      <p:bldP spid="38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0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Understanding Units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Prefixes for SI Units</a:t>
            </a:r>
            <a:r>
              <a:rPr lang="en-US" sz="2400" b="1" dirty="0"/>
              <a:t> (</a:t>
            </a:r>
            <a:r>
              <a:rPr lang="en-US" sz="2400" b="1" i="1" dirty="0"/>
              <a:t>please don’t copy this table</a:t>
            </a:r>
            <a:r>
              <a:rPr lang="en-US" sz="2400" b="1" dirty="0"/>
              <a:t>)</a:t>
            </a:r>
            <a:endParaRPr lang="en-US" sz="2400" b="1" u="sng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How much money is a </a:t>
            </a:r>
            <a:r>
              <a:rPr lang="en-US" sz="2400" b="1" i="1" dirty="0" err="1"/>
              <a:t>centi</a:t>
            </a:r>
            <a:r>
              <a:rPr lang="en-US" sz="2400" b="1" i="1" dirty="0"/>
              <a:t>-dollar?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How much money is a kilo-dollar?</a:t>
            </a:r>
          </a:p>
        </p:txBody>
      </p:sp>
      <p:pic>
        <p:nvPicPr>
          <p:cNvPr id="2" name="Picture 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128" y="2209800"/>
            <a:ext cx="4809744" cy="32004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133600" y="2209800"/>
            <a:ext cx="1737360" cy="6858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133600" y="2895600"/>
            <a:ext cx="1737360" cy="6858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133600" y="3550920"/>
            <a:ext cx="1737360" cy="64008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148840" y="4160520"/>
            <a:ext cx="1737360" cy="64008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2148840" y="4770120"/>
            <a:ext cx="1737360" cy="64008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3825240" y="2209800"/>
            <a:ext cx="3291840" cy="73152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3825240" y="2895600"/>
            <a:ext cx="3291840" cy="73152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3825240" y="3505200"/>
            <a:ext cx="3291840" cy="73152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825240" y="4114800"/>
            <a:ext cx="3291840" cy="73152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825240" y="4724400"/>
            <a:ext cx="329184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Using Scientific Notation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4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The universe is very wide...  How wide is it?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 It’s  </a:t>
            </a:r>
            <a:r>
              <a:rPr lang="en-US" sz="2600" b="1" dirty="0"/>
              <a:t>210,000,000,000,000,000,000,000</a:t>
            </a:r>
            <a:r>
              <a:rPr lang="en-US" sz="2400" b="1" dirty="0"/>
              <a:t>  miles wide!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How do we say this number?	I have no clue! </a:t>
            </a:r>
            <a:r>
              <a:rPr lang="en-US" sz="2400" b="1" dirty="0">
                <a:sym typeface="Wingdings" pitchFamily="2" charset="2"/>
              </a:rPr>
              <a:t></a:t>
            </a:r>
          </a:p>
          <a:p>
            <a:pPr>
              <a:spcBef>
                <a:spcPct val="50000"/>
              </a:spcBef>
              <a:defRPr/>
            </a:pPr>
            <a:r>
              <a:rPr lang="en-US" sz="2400" b="1" u="sng" dirty="0">
                <a:latin typeface="Comic Sans MS" pitchFamily="8" charset="0"/>
              </a:rPr>
              <a:t>Scientific Notation</a:t>
            </a:r>
            <a:r>
              <a:rPr lang="en-US" sz="2400" b="1" dirty="0">
                <a:latin typeface="Comic Sans MS" pitchFamily="8" charset="0"/>
              </a:rPr>
              <a:t> – Easily describes very small or large numbers; Remember that…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2400" b="1" dirty="0">
                <a:latin typeface="Comic Sans MS" pitchFamily="8" charset="0"/>
              </a:rPr>
              <a:t>The decimal must be moved to the right of the first whole number.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2400" b="1" dirty="0">
                <a:latin typeface="Comic Sans MS" pitchFamily="8" charset="0"/>
              </a:rPr>
              <a:t>Positive exponents are used for large numbers while negative exponents are for small numbers.</a:t>
            </a:r>
          </a:p>
          <a:p>
            <a:pPr marL="457200" indent="-457200" algn="ctr">
              <a:spcBef>
                <a:spcPct val="50000"/>
              </a:spcBef>
              <a:defRPr/>
            </a:pPr>
            <a:r>
              <a:rPr lang="en-US" sz="2400" b="1" i="1" dirty="0">
                <a:latin typeface="Comic Sans MS" pitchFamily="8" charset="0"/>
              </a:rPr>
              <a:t>Which of these numbers is greater?</a:t>
            </a:r>
          </a:p>
          <a:p>
            <a:pPr marL="457200" indent="-457200" algn="ctr">
              <a:spcBef>
                <a:spcPct val="50000"/>
              </a:spcBef>
              <a:defRPr/>
            </a:pPr>
            <a:r>
              <a:rPr lang="en-US" sz="2400" b="1" dirty="0">
                <a:latin typeface="Comic Sans MS" pitchFamily="8" charset="0"/>
              </a:rPr>
              <a:t>200,000 =	2 x 10</a:t>
            </a:r>
            <a:r>
              <a:rPr lang="en-US" sz="2400" b="1" baseline="50000" dirty="0">
                <a:latin typeface="Comic Sans MS" pitchFamily="8" charset="0"/>
              </a:rPr>
              <a:t>5</a:t>
            </a:r>
            <a:r>
              <a:rPr lang="en-US" sz="2400" b="1" dirty="0">
                <a:latin typeface="Comic Sans MS" pitchFamily="8" charset="0"/>
              </a:rPr>
              <a:t>   or   2 x 10</a:t>
            </a:r>
            <a:r>
              <a:rPr lang="en-US" sz="2400" b="1" baseline="50000" dirty="0">
                <a:latin typeface="Comic Sans MS" pitchFamily="8" charset="0"/>
              </a:rPr>
              <a:t>-5</a:t>
            </a:r>
            <a:r>
              <a:rPr lang="en-US" sz="2400" b="1" dirty="0">
                <a:latin typeface="Comic Sans MS" pitchFamily="8" charset="0"/>
              </a:rPr>
              <a:t>	 = 0.00002</a:t>
            </a:r>
            <a:endParaRPr lang="en-US" sz="2400" b="1" baseline="50000" dirty="0">
              <a:latin typeface="Comic Sans MS" pitchFamily="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38800" y="1219200"/>
            <a:ext cx="26670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562600" y="2362200"/>
            <a:ext cx="26670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838200" y="6172200"/>
            <a:ext cx="18288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6400800" y="6172200"/>
            <a:ext cx="18288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Using Scientific Notation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67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How can we convert this number to scientific notation?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 </a:t>
            </a:r>
            <a:r>
              <a:rPr lang="en-US" sz="2600" b="1" dirty="0"/>
              <a:t>210,000,000,000,000,000,000,000</a:t>
            </a:r>
            <a:r>
              <a:rPr lang="en-US" sz="2400" b="1" dirty="0"/>
              <a:t> miles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First, where is the decimal?	It’s after the last zero.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Now, move the decimal to the right of the first number.</a:t>
            </a:r>
            <a:br>
              <a:rPr lang="en-US" sz="2400" b="1" i="1" dirty="0"/>
            </a:br>
            <a:r>
              <a:rPr lang="en-US" sz="2400" b="1" i="1" dirty="0"/>
              <a:t>How many spaces is that?		</a:t>
            </a:r>
            <a:r>
              <a:rPr lang="en-US" sz="2400" b="1" dirty="0"/>
              <a:t>23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So, the correct way to describe this number is…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2.1 x 10</a:t>
            </a:r>
            <a:r>
              <a:rPr lang="en-US" sz="2400" b="1" baseline="30000" dirty="0">
                <a:latin typeface="Comic Sans MS" pitchFamily="8" charset="0"/>
              </a:rPr>
              <a:t>23</a:t>
            </a:r>
            <a:r>
              <a:rPr lang="en-US" sz="2400" b="1" dirty="0">
                <a:latin typeface="Comic Sans MS" pitchFamily="8" charset="0"/>
              </a:rPr>
              <a:t> miles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Now try these…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latin typeface="Comic Sans MS" pitchFamily="8" charset="0"/>
              </a:rPr>
              <a:t>0.07 km = 7 x 10</a:t>
            </a:r>
            <a:r>
              <a:rPr lang="en-US" sz="2400" b="1" baseline="30000" dirty="0">
                <a:latin typeface="Comic Sans MS" pitchFamily="8" charset="0"/>
              </a:rPr>
              <a:t>-2</a:t>
            </a:r>
            <a:r>
              <a:rPr lang="en-US" sz="2400" b="1" dirty="0">
                <a:latin typeface="Comic Sans MS" pitchFamily="8" charset="0"/>
              </a:rPr>
              <a:t> km		3,550 g = 3.55 x 10</a:t>
            </a:r>
            <a:r>
              <a:rPr lang="en-US" sz="2400" b="1" baseline="30000" dirty="0">
                <a:latin typeface="Comic Sans MS" pitchFamily="8" charset="0"/>
              </a:rPr>
              <a:t>3</a:t>
            </a:r>
            <a:r>
              <a:rPr lang="en-US" sz="2400" b="1" dirty="0">
                <a:latin typeface="Comic Sans MS" pitchFamily="8" charset="0"/>
              </a:rPr>
              <a:t> km</a:t>
            </a:r>
            <a:br>
              <a:rPr lang="en-US" sz="2400" b="1" dirty="0">
                <a:latin typeface="Comic Sans MS" pitchFamily="8" charset="0"/>
              </a:rPr>
            </a:br>
            <a:endParaRPr lang="en-US" sz="2400" b="1" dirty="0">
              <a:latin typeface="Comic Sans MS" pitchFamily="8" charset="0"/>
            </a:endParaRPr>
          </a:p>
          <a:p>
            <a:pPr>
              <a:spcBef>
                <a:spcPct val="50000"/>
              </a:spcBef>
            </a:pPr>
            <a:r>
              <a:rPr lang="en-US" sz="2400" b="1" dirty="0">
                <a:latin typeface="Comic Sans MS" pitchFamily="8" charset="0"/>
              </a:rPr>
              <a:t>6,020,000 = 6.02 x 10</a:t>
            </a:r>
            <a:r>
              <a:rPr lang="en-US" sz="2400" b="1" baseline="30000" dirty="0">
                <a:latin typeface="Comic Sans MS" pitchFamily="8" charset="0"/>
              </a:rPr>
              <a:t>6</a:t>
            </a:r>
            <a:r>
              <a:rPr lang="en-US" sz="2400" b="1" dirty="0">
                <a:latin typeface="Comic Sans MS" pitchFamily="8" charset="0"/>
              </a:rPr>
              <a:t> 	0.003071 = 3.071 x 10</a:t>
            </a:r>
            <a:r>
              <a:rPr lang="en-US" sz="2400" b="1" baseline="30000" dirty="0">
                <a:latin typeface="Comic Sans MS" pitchFamily="8" charset="0"/>
              </a:rPr>
              <a:t>-3</a:t>
            </a:r>
            <a:endParaRPr lang="en-US" sz="2400" b="1" dirty="0">
              <a:latin typeface="Comic Sans MS" pitchFamily="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807029" y="5486400"/>
            <a:ext cx="22098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76800" y="2362200"/>
            <a:ext cx="38100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05600" y="3352800"/>
            <a:ext cx="11430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09800" y="6324600"/>
            <a:ext cx="22098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400800" y="5486400"/>
            <a:ext cx="22098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629400" y="6324600"/>
            <a:ext cx="22098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Converting Units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u="sng" dirty="0">
                <a:latin typeface="Comic Sans MS" pitchFamily="8" charset="0"/>
              </a:rPr>
              <a:t>Dimensional Analysis</a:t>
            </a:r>
            <a:r>
              <a:rPr lang="en-US" sz="2400" b="1" dirty="0">
                <a:latin typeface="Comic Sans MS" pitchFamily="8" charset="0"/>
              </a:rPr>
              <a:t> – Uses conversion factors to change the unit for a number. Always write the units first!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400" b="1" dirty="0">
                <a:latin typeface="Comic Sans MS" pitchFamily="8" charset="0"/>
              </a:rPr>
              <a:t>Convert 7,000 cm into meters</a:t>
            </a:r>
            <a:br>
              <a:rPr lang="en-US" sz="2400" b="1" dirty="0">
                <a:latin typeface="Comic Sans MS" pitchFamily="8" charset="0"/>
              </a:rPr>
            </a:br>
            <a:endParaRPr lang="en-US" sz="2400" b="1" dirty="0">
              <a:latin typeface="Comic Sans MS" pitchFamily="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sz="2400" b="1" dirty="0">
                <a:latin typeface="Comic Sans MS" pitchFamily="8" charset="0"/>
              </a:rPr>
              <a:t>		  7,000 cm </a:t>
            </a:r>
            <a:r>
              <a:rPr lang="en-US" sz="2000" b="1" dirty="0">
                <a:latin typeface="Comic Sans MS" pitchFamily="8" charset="0"/>
              </a:rPr>
              <a:t> </a:t>
            </a:r>
            <a:r>
              <a:rPr lang="en-US" sz="2400" b="1" dirty="0">
                <a:latin typeface="Comic Sans MS" pitchFamily="8" charset="0"/>
              </a:rPr>
              <a:t>x  </a:t>
            </a:r>
            <a:r>
              <a:rPr lang="en-US" sz="2400" b="1" u="sng" dirty="0">
                <a:latin typeface="Comic Sans MS" pitchFamily="8" charset="0"/>
              </a:rPr>
              <a:t>  1 m  </a:t>
            </a:r>
            <a:r>
              <a:rPr lang="en-US" sz="2400" b="1" dirty="0">
                <a:latin typeface="Comic Sans MS" pitchFamily="8" charset="0"/>
              </a:rPr>
              <a:t>  =  70 m</a:t>
            </a:r>
            <a:br>
              <a:rPr lang="en-US" sz="2400" b="1" dirty="0">
                <a:latin typeface="Comic Sans MS" pitchFamily="8" charset="0"/>
              </a:rPr>
            </a:br>
            <a:r>
              <a:rPr lang="en-US" sz="2400" b="1" dirty="0">
                <a:latin typeface="Comic Sans MS" pitchFamily="8" charset="0"/>
              </a:rPr>
              <a:t>                                100 cm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400" b="1" dirty="0">
                <a:latin typeface="Comic Sans MS" pitchFamily="8" charset="0"/>
              </a:rPr>
              <a:t>Convert 70 m into kilometers</a:t>
            </a:r>
          </a:p>
          <a:p>
            <a:pPr>
              <a:spcBef>
                <a:spcPct val="50000"/>
              </a:spcBef>
              <a:defRPr/>
            </a:pPr>
            <a:r>
              <a:rPr lang="en-US" sz="2400" b="1" dirty="0">
                <a:latin typeface="Comic Sans MS" pitchFamily="8" charset="0"/>
              </a:rPr>
              <a:t>		    70 m  x  </a:t>
            </a:r>
            <a:r>
              <a:rPr lang="en-US" sz="2400" b="1" u="sng" dirty="0">
                <a:latin typeface="Comic Sans MS" pitchFamily="8" charset="0"/>
              </a:rPr>
              <a:t> 1 km  </a:t>
            </a:r>
            <a:r>
              <a:rPr lang="en-US" sz="2400" b="1" dirty="0">
                <a:latin typeface="Comic Sans MS" pitchFamily="8" charset="0"/>
              </a:rPr>
              <a:t>  =  0.07 km </a:t>
            </a:r>
            <a:br>
              <a:rPr lang="en-US" sz="2400" b="1" dirty="0">
                <a:latin typeface="Comic Sans MS" pitchFamily="8" charset="0"/>
              </a:rPr>
            </a:br>
            <a:r>
              <a:rPr lang="en-US" sz="2400" b="1" dirty="0">
                <a:latin typeface="Comic Sans MS" pitchFamily="8" charset="0"/>
              </a:rPr>
              <a:t>               	       1,000 m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400" b="1" i="1" dirty="0">
                <a:latin typeface="Comic Sans MS" pitchFamily="8" charset="0"/>
              </a:rPr>
              <a:t>Which of these values is the greatest?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400" b="1" dirty="0">
                <a:latin typeface="Comic Sans MS" pitchFamily="8" charset="0"/>
              </a:rPr>
              <a:t>7,000 cm  </a:t>
            </a:r>
            <a:r>
              <a:rPr lang="en-US" sz="2400" b="1" i="1" dirty="0">
                <a:latin typeface="Comic Sans MS" pitchFamily="8" charset="0"/>
              </a:rPr>
              <a:t>or</a:t>
            </a:r>
            <a:r>
              <a:rPr lang="en-US" sz="2400" b="1" dirty="0">
                <a:latin typeface="Comic Sans MS" pitchFamily="8" charset="0"/>
              </a:rPr>
              <a:t>  70 m  </a:t>
            </a:r>
            <a:r>
              <a:rPr lang="en-US" sz="2400" b="1" i="1" dirty="0">
                <a:latin typeface="Comic Sans MS" pitchFamily="8" charset="0"/>
              </a:rPr>
              <a:t>or</a:t>
            </a:r>
            <a:r>
              <a:rPr lang="en-US" sz="2400" b="1" dirty="0">
                <a:latin typeface="Comic Sans MS" pitchFamily="8" charset="0"/>
              </a:rPr>
              <a:t>  0.07 km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429000" y="31242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181600" y="35052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096000" y="2895600"/>
            <a:ext cx="91440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5715000" y="4495800"/>
            <a:ext cx="1371600" cy="6858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4876800" y="3124200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4267200" y="2895600"/>
            <a:ext cx="1676400" cy="9906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2971800" y="46482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4800600" y="49530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4419600" y="4495800"/>
            <a:ext cx="533400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886200" y="4419600"/>
            <a:ext cx="1752600" cy="9906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2" grpId="0" animBg="1"/>
      <p:bldP spid="33" grpId="0" animBg="1"/>
      <p:bldP spid="34" grpId="0" animBg="1"/>
      <p:bldP spid="37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Using Dimensional Analysis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 i="1" dirty="0">
                <a:latin typeface="Comic Sans MS" pitchFamily="8" charset="0"/>
              </a:rPr>
              <a:t>A man is driving a car at a speed of 30 m/s on Route 1.</a:t>
            </a:r>
            <a:br>
              <a:rPr lang="en-US" sz="2400" b="1" i="1" dirty="0">
                <a:latin typeface="Comic Sans MS" pitchFamily="8" charset="0"/>
              </a:rPr>
            </a:br>
            <a:r>
              <a:rPr lang="en-US" sz="2400" b="1" i="1" dirty="0">
                <a:latin typeface="Comic Sans MS" pitchFamily="8" charset="0"/>
              </a:rPr>
              <a:t>Is he going faster than the speed limit?</a:t>
            </a:r>
            <a:br>
              <a:rPr lang="en-US" sz="2400" b="1" i="1" dirty="0">
                <a:latin typeface="Comic Sans MS" pitchFamily="8" charset="0"/>
              </a:rPr>
            </a:br>
            <a:endParaRPr lang="en-US" sz="2400" b="1" i="1" dirty="0">
              <a:latin typeface="Comic Sans MS" pitchFamily="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2400" b="1" dirty="0">
                <a:latin typeface="Comic Sans MS" pitchFamily="8" charset="0"/>
              </a:rPr>
              <a:t>Convert 30 m/s into mi/hr</a:t>
            </a:r>
            <a:br>
              <a:rPr lang="en-US" sz="2400" b="1" i="1" dirty="0">
                <a:latin typeface="Comic Sans MS" pitchFamily="8" charset="0"/>
              </a:rPr>
            </a:br>
            <a:endParaRPr lang="en-US" sz="2400" b="1" i="1" dirty="0">
              <a:latin typeface="Comic Sans MS" pitchFamily="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sz="2400" b="1" dirty="0">
                <a:latin typeface="Comic Sans MS" pitchFamily="8" charset="0"/>
              </a:rPr>
              <a:t> 30 </a:t>
            </a:r>
            <a:r>
              <a:rPr lang="en-US" sz="2400" b="1" u="sng" dirty="0">
                <a:latin typeface="Comic Sans MS" pitchFamily="8" charset="0"/>
              </a:rPr>
              <a:t>m</a:t>
            </a:r>
            <a:r>
              <a:rPr lang="en-US" sz="2400" b="1" dirty="0">
                <a:latin typeface="Comic Sans MS" pitchFamily="8" charset="0"/>
              </a:rPr>
              <a:t>  x  </a:t>
            </a:r>
            <a:r>
              <a:rPr lang="en-US" sz="2400" b="1" u="sng" dirty="0">
                <a:latin typeface="Comic Sans MS" pitchFamily="8" charset="0"/>
              </a:rPr>
              <a:t>___1 mi___</a:t>
            </a:r>
            <a:r>
              <a:rPr lang="en-US" sz="2400" b="1" dirty="0">
                <a:latin typeface="Comic Sans MS" pitchFamily="8" charset="0"/>
              </a:rPr>
              <a:t>  x  </a:t>
            </a:r>
            <a:r>
              <a:rPr lang="en-US" sz="2400" b="1" u="sng" dirty="0">
                <a:latin typeface="Comic Sans MS" pitchFamily="8" charset="0"/>
              </a:rPr>
              <a:t>60 s</a:t>
            </a:r>
            <a:r>
              <a:rPr lang="en-US" sz="2400" b="1" dirty="0">
                <a:latin typeface="Comic Sans MS" pitchFamily="8" charset="0"/>
              </a:rPr>
              <a:t>  x  </a:t>
            </a:r>
            <a:r>
              <a:rPr lang="en-US" sz="2400" b="1" u="sng" dirty="0">
                <a:latin typeface="Comic Sans MS" pitchFamily="8" charset="0"/>
              </a:rPr>
              <a:t>60 min</a:t>
            </a:r>
            <a:r>
              <a:rPr lang="en-US" sz="2400" b="1" dirty="0">
                <a:latin typeface="Comic Sans MS" pitchFamily="8" charset="0"/>
              </a:rPr>
              <a:t>  =  67 </a:t>
            </a:r>
            <a:r>
              <a:rPr lang="en-US" sz="2400" b="1" u="sng" dirty="0">
                <a:latin typeface="Comic Sans MS" pitchFamily="8" charset="0"/>
              </a:rPr>
              <a:t>mi</a:t>
            </a:r>
            <a:br>
              <a:rPr lang="en-US" sz="2400" b="1" dirty="0">
                <a:latin typeface="Comic Sans MS" pitchFamily="8" charset="0"/>
              </a:rPr>
            </a:br>
            <a:r>
              <a:rPr lang="en-US" sz="2400" b="1" dirty="0">
                <a:latin typeface="Comic Sans MS" pitchFamily="8" charset="0"/>
              </a:rPr>
              <a:t>     s      1,609.44 m     1 min      1 hr           </a:t>
            </a:r>
            <a:r>
              <a:rPr lang="en-US" sz="2400" b="1" dirty="0" err="1">
                <a:latin typeface="Comic Sans MS" pitchFamily="8" charset="0"/>
              </a:rPr>
              <a:t>hr</a:t>
            </a:r>
            <a:r>
              <a:rPr lang="en-US" sz="2400" b="1" dirty="0">
                <a:latin typeface="Comic Sans MS" pitchFamily="8" charset="0"/>
              </a:rPr>
              <a:t>   </a:t>
            </a:r>
            <a:br>
              <a:rPr lang="en-US" sz="2400" b="1" dirty="0">
                <a:latin typeface="Comic Sans MS" pitchFamily="8" charset="0"/>
              </a:rPr>
            </a:br>
            <a:endParaRPr lang="en-US" sz="2400" b="1" dirty="0">
              <a:latin typeface="Comic Sans MS" pitchFamily="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2400" b="1" i="1" dirty="0">
                <a:latin typeface="Comic Sans MS" pitchFamily="8" charset="0"/>
              </a:rPr>
              <a:t>Yes, he is going faster than the speed limit!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400" b="1" i="1" dirty="0">
                <a:latin typeface="Comic Sans MS" pitchFamily="8" charset="0"/>
              </a:rPr>
              <a:t>If an airplane is traveling at 200 m/s,</a:t>
            </a:r>
            <a:br>
              <a:rPr lang="en-US" sz="2400" b="1" i="1" dirty="0">
                <a:latin typeface="Comic Sans MS" pitchFamily="8" charset="0"/>
              </a:rPr>
            </a:br>
            <a:r>
              <a:rPr lang="en-US" sz="2400" b="1" i="1" dirty="0">
                <a:latin typeface="Comic Sans MS" pitchFamily="8" charset="0"/>
              </a:rPr>
              <a:t> approximately how fast is it traveling in miles per hour?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62000" y="35052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200400" y="38862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648200" y="35052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762000" y="38862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572000" y="38862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172200" y="35052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667000" y="3429000"/>
            <a:ext cx="4572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096000" y="3810000"/>
            <a:ext cx="4572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315200" y="3276600"/>
            <a:ext cx="1066800" cy="9906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1600200" y="3276600"/>
            <a:ext cx="2057400" cy="9906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3810000" y="3276600"/>
            <a:ext cx="1371600" cy="9906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181600" y="3276600"/>
            <a:ext cx="2057400" cy="9906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 animBg="1"/>
      <p:bldP spid="34" grpId="0" animBg="1"/>
      <p:bldP spid="35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Try On Your Own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>
                <a:latin typeface="Comic Sans MS" pitchFamily="8" charset="0"/>
              </a:rPr>
              <a:t>How many seconds are in one week?</a:t>
            </a:r>
            <a:br>
              <a:rPr lang="en-US" sz="2400" b="1" dirty="0">
                <a:latin typeface="Comic Sans MS" pitchFamily="8" charset="0"/>
              </a:rPr>
            </a:br>
            <a:r>
              <a:rPr lang="en-US" sz="2400" b="1" dirty="0">
                <a:latin typeface="Comic Sans MS" pitchFamily="8" charset="0"/>
              </a:rPr>
              <a:t>(Write your answer in scientific notation)</a:t>
            </a:r>
          </a:p>
          <a:p>
            <a:pPr>
              <a:spcBef>
                <a:spcPct val="50000"/>
              </a:spcBef>
              <a:defRPr/>
            </a:pPr>
            <a:r>
              <a:rPr lang="en-US" sz="2400" b="1" dirty="0">
                <a:latin typeface="Comic Sans MS" pitchFamily="8" charset="0"/>
              </a:rPr>
              <a:t>1 week  x  </a:t>
            </a:r>
            <a:r>
              <a:rPr lang="en-US" sz="2400" b="1" u="sng" dirty="0">
                <a:latin typeface="Comic Sans MS" pitchFamily="8" charset="0"/>
              </a:rPr>
              <a:t>7 days</a:t>
            </a:r>
            <a:r>
              <a:rPr lang="en-US" sz="2400" b="1" dirty="0">
                <a:latin typeface="Comic Sans MS" pitchFamily="8" charset="0"/>
              </a:rPr>
              <a:t>  x  </a:t>
            </a:r>
            <a:r>
              <a:rPr lang="en-US" sz="2400" b="1" u="sng" dirty="0">
                <a:latin typeface="Comic Sans MS" pitchFamily="8" charset="0"/>
              </a:rPr>
              <a:t>24 hr</a:t>
            </a:r>
            <a:r>
              <a:rPr lang="en-US" sz="2400" b="1" dirty="0">
                <a:latin typeface="Comic Sans MS" pitchFamily="8" charset="0"/>
              </a:rPr>
              <a:t>  x  </a:t>
            </a:r>
            <a:r>
              <a:rPr lang="en-US" sz="2400" b="1" u="sng" dirty="0">
                <a:latin typeface="Comic Sans MS" pitchFamily="8" charset="0"/>
              </a:rPr>
              <a:t>60 min</a:t>
            </a:r>
            <a:r>
              <a:rPr lang="en-US" sz="2400" b="1" dirty="0">
                <a:latin typeface="Comic Sans MS" pitchFamily="8" charset="0"/>
              </a:rPr>
              <a:t>  x  </a:t>
            </a:r>
            <a:r>
              <a:rPr lang="en-US" sz="2400" b="1" u="sng" dirty="0">
                <a:latin typeface="Comic Sans MS" pitchFamily="8" charset="0"/>
              </a:rPr>
              <a:t>60 s</a:t>
            </a:r>
            <a:r>
              <a:rPr lang="en-US" sz="2400" b="1" dirty="0">
                <a:latin typeface="Comic Sans MS" pitchFamily="8" charset="0"/>
              </a:rPr>
              <a:t>  =</a:t>
            </a:r>
            <a:br>
              <a:rPr lang="en-US" sz="2400" b="1" dirty="0">
                <a:latin typeface="Comic Sans MS" pitchFamily="8" charset="0"/>
              </a:rPr>
            </a:br>
            <a:r>
              <a:rPr lang="en-US" sz="2400" b="1" dirty="0">
                <a:latin typeface="Comic Sans MS" pitchFamily="8" charset="0"/>
              </a:rPr>
              <a:t>             1 week     1 day       1 hr      1 min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400" b="1" dirty="0">
                <a:latin typeface="Comic Sans MS" pitchFamily="8" charset="0"/>
              </a:rPr>
              <a:t>604,800 s   or    6.048 x 10</a:t>
            </a:r>
            <a:r>
              <a:rPr lang="en-US" sz="2400" b="1" baseline="30000" dirty="0">
                <a:latin typeface="Comic Sans MS" pitchFamily="8" charset="0"/>
              </a:rPr>
              <a:t>5</a:t>
            </a:r>
            <a:r>
              <a:rPr lang="en-US" sz="2400" b="1" dirty="0">
                <a:latin typeface="Comic Sans MS" pitchFamily="8" charset="0"/>
              </a:rPr>
              <a:t> s</a:t>
            </a:r>
            <a:br>
              <a:rPr lang="en-US" sz="2400" b="1" dirty="0">
                <a:latin typeface="Comic Sans MS" pitchFamily="8" charset="0"/>
              </a:rPr>
            </a:br>
            <a:endParaRPr lang="en-US" sz="2400" b="1" dirty="0">
              <a:latin typeface="Comic Sans MS" pitchFamily="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2400" b="1" i="1" dirty="0">
                <a:latin typeface="Comic Sans MS" pitchFamily="8" charset="0"/>
              </a:rPr>
              <a:t>Your first quiz will test your ability to…</a:t>
            </a:r>
          </a:p>
          <a:p>
            <a:pPr marL="457200" indent="-457200" algn="ctr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2400" b="1" i="1" dirty="0">
                <a:latin typeface="Comic Sans MS" pitchFamily="8" charset="0"/>
              </a:rPr>
              <a:t>Identify which units are used for measurements</a:t>
            </a:r>
          </a:p>
          <a:p>
            <a:pPr marL="457200" indent="-457200" algn="ctr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2400" b="1" i="1" dirty="0">
                <a:latin typeface="Comic Sans MS" pitchFamily="8" charset="0"/>
              </a:rPr>
              <a:t>Convert numbers into scientific notation</a:t>
            </a:r>
          </a:p>
          <a:p>
            <a:pPr marL="457200" indent="-457200" algn="ctr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2400" b="1" i="1" dirty="0">
                <a:latin typeface="Comic Sans MS" pitchFamily="8" charset="0"/>
              </a:rPr>
              <a:t>Convert between different SI units</a:t>
            </a:r>
          </a:p>
          <a:p>
            <a:pPr marL="457200" indent="-457200" algn="ctr">
              <a:spcBef>
                <a:spcPct val="50000"/>
              </a:spcBef>
              <a:defRPr/>
            </a:pPr>
            <a:r>
              <a:rPr lang="en-US" sz="2400" b="1" i="1" dirty="0">
                <a:latin typeface="Comic Sans MS" pitchFamily="8" charset="0"/>
              </a:rPr>
              <a:t>If you have any questions… Come for extra help soon!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4200" y="2133600"/>
            <a:ext cx="5029200" cy="9144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85800" y="22860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362200" y="26670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438400" y="22860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038600" y="26670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4114800" y="22860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638800" y="26670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715000" y="22860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7162800" y="2667000"/>
            <a:ext cx="4572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724400" y="3124200"/>
            <a:ext cx="2819400" cy="6096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981200" y="3124200"/>
            <a:ext cx="2590800" cy="6096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228600" y="2133600"/>
            <a:ext cx="1524000" cy="9144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1905000" y="2133600"/>
            <a:ext cx="1295400" cy="9144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09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1" grpId="0" animBg="1"/>
      <p:bldP spid="30" grpId="0" animBg="1"/>
      <p:bldP spid="32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839200" cy="170815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Chapter 1b</a:t>
            </a:r>
          </a:p>
          <a:p>
            <a:pPr algn="ctr">
              <a:defRPr/>
            </a:pPr>
            <a:r>
              <a:rPr lang="en-US" sz="6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8" charset="0"/>
              </a:rPr>
              <a:t>Solving Equations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2343150"/>
            <a:ext cx="836295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Collecting &amp; Interpreting Data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9916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Let’s create an experiment…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In it, our hypothesis</a:t>
            </a:r>
            <a:br>
              <a:rPr lang="en-US" sz="2400" b="1" i="1" dirty="0"/>
            </a:br>
            <a:r>
              <a:rPr lang="en-US" sz="2400" b="1" i="1" dirty="0"/>
              <a:t>states that if students receive</a:t>
            </a:r>
            <a:br>
              <a:rPr lang="en-US" sz="2400" b="1" i="1" dirty="0"/>
            </a:br>
            <a:r>
              <a:rPr lang="en-US" sz="2400" b="1" i="1" dirty="0"/>
              <a:t>tutoring by NHS, they will</a:t>
            </a:r>
            <a:br>
              <a:rPr lang="en-US" sz="2400" b="1" i="1" dirty="0"/>
            </a:br>
            <a:r>
              <a:rPr lang="en-US" sz="2400" b="1" i="1" dirty="0"/>
              <a:t>higher grades in science.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First we record the number of</a:t>
            </a:r>
            <a:br>
              <a:rPr lang="en-US" sz="2400" b="1" i="1" dirty="0"/>
            </a:br>
            <a:r>
              <a:rPr lang="en-US" sz="2400" b="1" i="1" dirty="0"/>
              <a:t>minutes a student received</a:t>
            </a:r>
            <a:br>
              <a:rPr lang="en-US" sz="2400" b="1" i="1" dirty="0"/>
            </a:br>
            <a:r>
              <a:rPr lang="en-US" sz="2400" b="1" i="1" dirty="0"/>
              <a:t>tutoring by NHS.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And then we record that</a:t>
            </a:r>
            <a:br>
              <a:rPr lang="en-US" sz="2400" b="1" i="1" dirty="0"/>
            </a:br>
            <a:r>
              <a:rPr lang="en-US" sz="2400" b="1" i="1" dirty="0"/>
              <a:t>student’s science test score.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How many students were in this study?  24     Next we…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Draw the </a:t>
            </a:r>
            <a:r>
              <a:rPr lang="en-US" sz="2400" b="1" u="sng" dirty="0"/>
              <a:t>Line of Best Fit</a:t>
            </a:r>
            <a:r>
              <a:rPr lang="en-US" sz="2400" b="1" dirty="0"/>
              <a:t> which best represents the data</a:t>
            </a:r>
          </a:p>
        </p:txBody>
      </p:sp>
      <p:pic>
        <p:nvPicPr>
          <p:cNvPr id="3074" name="Picture 2" descr="http://www.bbc.co.uk/schools/gcsebitesize/maths/images/graph_53.gif"/>
          <p:cNvPicPr>
            <a:picLocks noChangeAspect="1" noChangeArrowheads="1"/>
          </p:cNvPicPr>
          <p:nvPr/>
        </p:nvPicPr>
        <p:blipFill>
          <a:blip r:embed="rId3" cstate="print"/>
          <a:srcRect l="10646" r="10266"/>
          <a:stretch>
            <a:fillRect/>
          </a:stretch>
        </p:blipFill>
        <p:spPr bwMode="auto">
          <a:xfrm>
            <a:off x="5257800" y="1905000"/>
            <a:ext cx="3733800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image: scatter diagram"/>
          <p:cNvPicPr>
            <a:picLocks noChangeAspect="1" noChangeArrowheads="1"/>
          </p:cNvPicPr>
          <p:nvPr/>
        </p:nvPicPr>
        <p:blipFill>
          <a:blip r:embed="rId4" cstate="print"/>
          <a:srcRect l="10255" r="11430"/>
          <a:stretch>
            <a:fillRect/>
          </a:stretch>
        </p:blipFill>
        <p:spPr bwMode="auto">
          <a:xfrm>
            <a:off x="5251450" y="1905000"/>
            <a:ext cx="37401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http://www.promathtutoring.com/Images/pages/regents/kid_mat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32400" y="1905000"/>
            <a:ext cx="3759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http://www.excelsiorlearningcenter.com/images/Math%20tutorin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1905000"/>
            <a:ext cx="3724275" cy="297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 descr="https://www.ocps.net/lc/southeast/ele/AC/PublishingImages/report%20car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43550" y="1905000"/>
            <a:ext cx="3219450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172200" y="5638800"/>
            <a:ext cx="2819400" cy="457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www.bbc.co.uk/schools/gcsebitesize/maths/images/graph_53.gif"/>
          <p:cNvPicPr>
            <a:picLocks noChangeAspect="1" noChangeArrowheads="1"/>
          </p:cNvPicPr>
          <p:nvPr/>
        </p:nvPicPr>
        <p:blipFill>
          <a:blip r:embed="rId3" cstate="print"/>
          <a:srcRect l="10646" r="10266"/>
          <a:stretch>
            <a:fillRect/>
          </a:stretch>
        </p:blipFill>
        <p:spPr bwMode="auto">
          <a:xfrm>
            <a:off x="6400800" y="1295400"/>
            <a:ext cx="69691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Collecting &amp; Interpreting Data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Once we have the line of</a:t>
            </a:r>
            <a:br>
              <a:rPr lang="en-US" sz="2400" b="1" dirty="0"/>
            </a:br>
            <a:r>
              <a:rPr lang="en-US" sz="2400" b="1" dirty="0"/>
              <a:t>best fit you’ll need to…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Make Two New Points!</a:t>
            </a:r>
          </a:p>
          <a:p>
            <a:pPr>
              <a:spcBef>
                <a:spcPct val="50000"/>
              </a:spcBef>
            </a:pPr>
            <a:r>
              <a:rPr lang="en-US" sz="2400" b="1" i="1" dirty="0"/>
              <a:t>Find two perfect points on</a:t>
            </a:r>
            <a:br>
              <a:rPr lang="en-US" sz="2400" b="1" i="1" dirty="0"/>
            </a:br>
            <a:r>
              <a:rPr lang="en-US" sz="2400" b="1" i="1" dirty="0"/>
              <a:t>    the line of best fit.</a:t>
            </a:r>
            <a:br>
              <a:rPr lang="en-US" sz="2400" b="1" i="1" dirty="0"/>
            </a:br>
            <a:r>
              <a:rPr lang="en-US" sz="2400" b="1" i="1" dirty="0"/>
              <a:t> Then we’ll measure slope.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  End Point – y=80; x=78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Start Point – y=58; x=50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sym typeface="Wingdings 3" pitchFamily="18" charset="2"/>
              </a:rPr>
              <a:t>  Slope (m) = </a:t>
            </a:r>
            <a:r>
              <a:rPr lang="en-US" sz="2400" b="1" u="sng" dirty="0">
                <a:sym typeface="Wingdings 3" pitchFamily="18" charset="2"/>
              </a:rPr>
              <a:t>Rise</a:t>
            </a:r>
            <a:r>
              <a:rPr lang="en-US" sz="2400" b="1" dirty="0">
                <a:sym typeface="Wingdings 3" pitchFamily="18" charset="2"/>
              </a:rPr>
              <a:t> = </a:t>
            </a:r>
            <a:r>
              <a:rPr lang="en-US" sz="2400" b="1" u="sng" dirty="0">
                <a:sym typeface="Wingdings 3" pitchFamily="18" charset="2"/>
              </a:rPr>
              <a:t> y</a:t>
            </a:r>
            <a:br>
              <a:rPr lang="en-US" sz="2400" b="1" u="sng" dirty="0">
                <a:sym typeface="Wingdings 3" pitchFamily="18" charset="2"/>
              </a:rPr>
            </a:br>
            <a:r>
              <a:rPr lang="en-US" sz="2400" b="1" dirty="0">
                <a:sym typeface="Wingdings 3" pitchFamily="18" charset="2"/>
              </a:rPr>
              <a:t>                Run     x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sym typeface="Wingdings 3" pitchFamily="18" charset="2"/>
              </a:rPr>
              <a:t>  Slope (m) =  </a:t>
            </a:r>
            <a:r>
              <a:rPr lang="en-US" sz="2400" b="1" u="sng" dirty="0">
                <a:sym typeface="Wingdings 3" pitchFamily="18" charset="2"/>
              </a:rPr>
              <a:t>22</a:t>
            </a:r>
            <a:r>
              <a:rPr lang="en-US" sz="2400" b="1" dirty="0">
                <a:sym typeface="Wingdings 3" pitchFamily="18" charset="2"/>
              </a:rPr>
              <a:t>  = 0.79   This is a positive correlation!</a:t>
            </a:r>
            <a:br>
              <a:rPr lang="en-US" sz="2400" b="1" dirty="0">
                <a:sym typeface="Wingdings 3" pitchFamily="18" charset="2"/>
              </a:rPr>
            </a:br>
            <a:r>
              <a:rPr lang="en-US" sz="2400" b="1" dirty="0">
                <a:sym typeface="Wingdings 3" pitchFamily="18" charset="2"/>
              </a:rPr>
              <a:t>                 28		    </a:t>
            </a:r>
            <a:r>
              <a:rPr lang="en-US" sz="1200" b="1" dirty="0">
                <a:sym typeface="Wingdings 3" pitchFamily="18" charset="2"/>
              </a:rPr>
              <a:t>   </a:t>
            </a:r>
            <a:r>
              <a:rPr lang="en-US" b="1" dirty="0">
                <a:sym typeface="Wingdings 3" pitchFamily="18" charset="2"/>
              </a:rPr>
              <a:t>Science test = 0.79 x NHS tutoring</a:t>
            </a:r>
          </a:p>
        </p:txBody>
      </p:sp>
      <p:pic>
        <p:nvPicPr>
          <p:cNvPr id="3074" name="Picture 2" descr="http://www.bbc.co.uk/schools/gcsebitesize/maths/images/graph_53.gif"/>
          <p:cNvPicPr>
            <a:picLocks noChangeAspect="1" noChangeArrowheads="1"/>
          </p:cNvPicPr>
          <p:nvPr/>
        </p:nvPicPr>
        <p:blipFill>
          <a:blip r:embed="rId3" cstate="print">
            <a:lum contrast="-30000"/>
          </a:blip>
          <a:srcRect l="10646" r="10266"/>
          <a:stretch>
            <a:fillRect/>
          </a:stretch>
        </p:blipFill>
        <p:spPr bwMode="auto">
          <a:xfrm>
            <a:off x="4495800" y="1219200"/>
            <a:ext cx="4495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5867400" y="3810000"/>
            <a:ext cx="46038" cy="460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696200" y="2316163"/>
            <a:ext cx="46038" cy="460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257800" y="2057400"/>
            <a:ext cx="2460625" cy="1792288"/>
            <a:chOff x="5257800" y="2057400"/>
            <a:chExt cx="2461260" cy="1791624"/>
          </a:xfrm>
        </p:grpSpPr>
        <p:cxnSp>
          <p:nvCxnSpPr>
            <p:cNvPr id="17" name="Straight Connector 16"/>
            <p:cNvCxnSpPr>
              <a:endCxn id="7" idx="3"/>
            </p:cNvCxnSpPr>
            <p:nvPr/>
          </p:nvCxnSpPr>
          <p:spPr>
            <a:xfrm rot="16200000" flipH="1">
              <a:off x="5127265" y="3102380"/>
              <a:ext cx="1486937" cy="63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endCxn id="8" idx="4"/>
            </p:cNvCxnSpPr>
            <p:nvPr/>
          </p:nvCxnSpPr>
          <p:spPr>
            <a:xfrm>
              <a:off x="5867557" y="2362087"/>
              <a:ext cx="185150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97" name="TextBox 21"/>
            <p:cNvSpPr txBox="1">
              <a:spLocks noChangeArrowheads="1"/>
            </p:cNvSpPr>
            <p:nvPr/>
          </p:nvSpPr>
          <p:spPr bwMode="auto">
            <a:xfrm>
              <a:off x="5257800" y="2057400"/>
              <a:ext cx="1756468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               </a:t>
              </a:r>
              <a:r>
                <a:rPr lang="en-US" b="1">
                  <a:sym typeface="Wingdings 3" pitchFamily="18" charset="2"/>
                </a:rPr>
                <a:t> x</a:t>
              </a:r>
            </a:p>
            <a:p>
              <a:endParaRPr lang="en-US" b="1">
                <a:sym typeface="Wingdings 3" pitchFamily="18" charset="2"/>
              </a:endParaRPr>
            </a:p>
            <a:p>
              <a:endParaRPr lang="en-US" b="1">
                <a:sym typeface="Wingdings 3" pitchFamily="18" charset="2"/>
              </a:endParaRPr>
            </a:p>
            <a:p>
              <a:r>
                <a:rPr lang="en-US" b="1">
                  <a:sym typeface="Wingdings 3" pitchFamily="18" charset="2"/>
                </a:rPr>
                <a:t> y</a:t>
              </a:r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2438400" y="6019800"/>
            <a:ext cx="68580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048000" y="6019800"/>
            <a:ext cx="579120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What is PEMDAS?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/>
              <a:t>PEMDAS</a:t>
            </a:r>
            <a:r>
              <a:rPr lang="en-US" sz="2400" b="1" dirty="0"/>
              <a:t> – The steps in solving an equation…</a:t>
            </a:r>
          </a:p>
          <a:p>
            <a:pPr algn="ctr">
              <a:spcBef>
                <a:spcPct val="50000"/>
              </a:spcBef>
            </a:pPr>
            <a:r>
              <a:rPr lang="en-US" sz="2200" b="1" i="1" dirty="0"/>
              <a:t>Parenthesis | Exponents | Multiply &amp; Divide | Add &amp; Subtract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</p:txBody>
      </p:sp>
      <p:pic>
        <p:nvPicPr>
          <p:cNvPr id="14338" name="Picture 2" descr="Image result for using pemd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4579" y="2423160"/>
            <a:ext cx="6950221" cy="420624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648200" y="2362200"/>
            <a:ext cx="3352800" cy="6096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2971800"/>
            <a:ext cx="731520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38200" y="3657600"/>
            <a:ext cx="731520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38200" y="4267200"/>
            <a:ext cx="731520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38200" y="4800600"/>
            <a:ext cx="731520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38200" y="5410200"/>
            <a:ext cx="731520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2000" y="6019800"/>
            <a:ext cx="731520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Try On Your Own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Use PEMDAS to solve for this equation…</a:t>
            </a:r>
          </a:p>
          <a:p>
            <a:pPr algn="ctr">
              <a:spcBef>
                <a:spcPct val="50000"/>
              </a:spcBef>
            </a:pPr>
            <a:r>
              <a:rPr lang="en-US" sz="2200" b="1" i="1" dirty="0"/>
              <a:t>Parenthesis | Exponents | Multiply &amp; Divide | Add &amp; Subtract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760" y="2346960"/>
            <a:ext cx="7428040" cy="420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4724400" y="2286000"/>
            <a:ext cx="3733800" cy="7620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62000" y="3048000"/>
            <a:ext cx="7772400" cy="838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762000" y="3886200"/>
            <a:ext cx="7772400" cy="838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762000" y="4572000"/>
            <a:ext cx="7772400" cy="838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762000" y="5257800"/>
            <a:ext cx="7772400" cy="838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762000" y="5943600"/>
            <a:ext cx="7772400" cy="838200"/>
          </a:xfrm>
          <a:prstGeom prst="rect">
            <a:avLst/>
          </a:prstGeom>
          <a:solidFill>
            <a:srgbClr val="B4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52400" y="288925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/>
              <a:t>In Conclusion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839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/>
              <a:t>Being able to collect data, create and interpret graphs, and solve equations will help you how???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/>
              <a:t>Grades in this class, on the SATs, and in college!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>
              <a:spcBef>
                <a:spcPct val="50000"/>
              </a:spcBef>
            </a:pP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dirty="0"/>
              <a:t>Find physics in your everyday life!</a:t>
            </a:r>
          </a:p>
        </p:txBody>
      </p:sp>
      <p:sp>
        <p:nvSpPr>
          <p:cNvPr id="7174" name="Picture 6" descr="http://www.hetemeel.com/einsteinshow.php?text=%0D%0A%0D%0A+++++++++++++++++++++++++E+%3D+mc%5E2"/>
          <p:cNvSpPr>
            <a:spLocks noChangeAspect="1" noChangeArrowheads="1"/>
          </p:cNvSpPr>
          <p:nvPr/>
        </p:nvSpPr>
        <p:spPr bwMode="auto">
          <a:xfrm>
            <a:off x="6438900" y="16764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743200"/>
            <a:ext cx="4762500" cy="2857500"/>
          </a:xfrm>
          <a:prstGeom prst="rect">
            <a:avLst/>
          </a:prstGeom>
          <a:noFill/>
        </p:spPr>
      </p:pic>
      <p:pic>
        <p:nvPicPr>
          <p:cNvPr id="4102" name="Picture 6" descr="CS_pl_1.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743200"/>
            <a:ext cx="4040104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5891</TotalTime>
  <Words>327</Words>
  <Application>Microsoft Office PowerPoint</Application>
  <PresentationFormat>On-screen Show (4:3)</PresentationFormat>
  <Paragraphs>137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Broadway</vt:lpstr>
      <vt:lpstr>Comic Sans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page ==&gt; oil-refining            http://www.ycysoft.com           Copyright ycysoft Inc. All Rights Reserved.</dc:title>
  <dc:creator>The Barry Family</dc:creator>
  <cp:lastModifiedBy>Lisa Robak</cp:lastModifiedBy>
  <cp:revision>302</cp:revision>
  <dcterms:created xsi:type="dcterms:W3CDTF">2006-12-31T19:29:28Z</dcterms:created>
  <dcterms:modified xsi:type="dcterms:W3CDTF">2019-09-08T19:41:37Z</dcterms:modified>
</cp:coreProperties>
</file>