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2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8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2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2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8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8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2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88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6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9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B437A-073F-4A62-9058-57BAE5D28E97}" type="datetimeFigureOut">
              <a:rPr lang="en-US" smtClean="0"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8A785-3869-4270-9C95-9C81D8040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3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21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066800"/>
            <a:ext cx="783900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>
                <a:latin typeface="Comic Sans MS" pitchFamily="66" charset="0"/>
              </a:rPr>
              <a:t>An </a:t>
            </a:r>
            <a:r>
              <a:rPr lang="en-US" sz="3600" dirty="0">
                <a:latin typeface="Comic Sans MS" pitchFamily="66" charset="0"/>
              </a:rPr>
              <a:t>object placed exactly at the 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	focal point </a:t>
            </a:r>
            <a:r>
              <a:rPr lang="en-US" sz="3600" dirty="0">
                <a:latin typeface="Comic Sans MS" pitchFamily="66" charset="0"/>
              </a:rPr>
              <a:t>of a converging </a:t>
            </a:r>
            <a:r>
              <a:rPr lang="en-US" sz="3600" dirty="0" smtClean="0">
                <a:latin typeface="Comic Sans MS" pitchFamily="66" charset="0"/>
              </a:rPr>
              <a:t>lens</a:t>
            </a:r>
          </a:p>
          <a:p>
            <a:pPr marL="342900" indent="-342900">
              <a:buAutoNum type="arabicPeriod"/>
            </a:pPr>
            <a:endParaRPr lang="en-US" sz="3600" dirty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forms </a:t>
            </a:r>
            <a:r>
              <a:rPr lang="en-US" sz="3600" dirty="0">
                <a:latin typeface="Comic Sans MS" pitchFamily="66" charset="0"/>
              </a:rPr>
              <a:t>a real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342900" indent="-342900">
              <a:buAutoNum type="alphaUcParenR"/>
            </a:pPr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B) forms a virtual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C) does not form an image</a:t>
            </a:r>
          </a:p>
        </p:txBody>
      </p:sp>
    </p:spTree>
    <p:extLst>
      <p:ext uri="{BB962C8B-B14F-4D97-AF65-F5344CB8AC3E}">
        <p14:creationId xmlns:p14="http://schemas.microsoft.com/office/powerpoint/2010/main" val="375652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066800"/>
            <a:ext cx="783900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>
                <a:latin typeface="Comic Sans MS" pitchFamily="66" charset="0"/>
              </a:rPr>
              <a:t>An </a:t>
            </a:r>
            <a:r>
              <a:rPr lang="en-US" sz="3600" dirty="0">
                <a:latin typeface="Comic Sans MS" pitchFamily="66" charset="0"/>
              </a:rPr>
              <a:t>object placed exactly at the 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	focal point </a:t>
            </a:r>
            <a:r>
              <a:rPr lang="en-US" sz="3600" dirty="0">
                <a:latin typeface="Comic Sans MS" pitchFamily="66" charset="0"/>
              </a:rPr>
              <a:t>of a converging </a:t>
            </a:r>
            <a:r>
              <a:rPr lang="en-US" sz="3600" dirty="0" smtClean="0">
                <a:latin typeface="Comic Sans MS" pitchFamily="66" charset="0"/>
              </a:rPr>
              <a:t>lens</a:t>
            </a:r>
          </a:p>
          <a:p>
            <a:pPr marL="342900" indent="-342900">
              <a:buAutoNum type="arabicPeriod"/>
            </a:pPr>
            <a:endParaRPr lang="en-US" sz="3600" dirty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forms </a:t>
            </a:r>
            <a:r>
              <a:rPr lang="en-US" sz="3600" dirty="0">
                <a:latin typeface="Comic Sans MS" pitchFamily="66" charset="0"/>
              </a:rPr>
              <a:t>a real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342900" indent="-342900">
              <a:buAutoNum type="alphaUcParenR"/>
            </a:pPr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B) forms a virtual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C) does not form an image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317681"/>
              </p:ext>
            </p:extLst>
          </p:nvPr>
        </p:nvGraphicFramePr>
        <p:xfrm>
          <a:off x="523532" y="5029200"/>
          <a:ext cx="4032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32" y="5029200"/>
                        <a:ext cx="4032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713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281" y="1066800"/>
            <a:ext cx="8153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2</a:t>
            </a:r>
            <a:r>
              <a:rPr lang="en-US" sz="3600" dirty="0" smtClean="0">
                <a:latin typeface="Comic Sans MS" pitchFamily="66" charset="0"/>
              </a:rPr>
              <a:t>. </a:t>
            </a:r>
            <a:r>
              <a:rPr lang="en-US" sz="3600" dirty="0">
                <a:latin typeface="Comic Sans MS" pitchFamily="66" charset="0"/>
              </a:rPr>
              <a:t>An object placed exactly at the </a:t>
            </a:r>
            <a:r>
              <a:rPr lang="en-US" sz="3600" dirty="0" smtClean="0">
                <a:latin typeface="Comic Sans MS" pitchFamily="66" charset="0"/>
              </a:rPr>
              <a:t>	focal </a:t>
            </a:r>
            <a:r>
              <a:rPr lang="en-US" sz="3600" dirty="0">
                <a:latin typeface="Comic Sans MS" pitchFamily="66" charset="0"/>
              </a:rPr>
              <a:t>point of a diverging </a:t>
            </a:r>
            <a:r>
              <a:rPr lang="en-US" sz="3600" dirty="0" smtClean="0">
                <a:latin typeface="Comic Sans MS" pitchFamily="66" charset="0"/>
              </a:rPr>
              <a:t>lens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forms </a:t>
            </a:r>
            <a:r>
              <a:rPr lang="en-US" sz="3600" dirty="0">
                <a:latin typeface="Comic Sans MS" pitchFamily="66" charset="0"/>
              </a:rPr>
              <a:t>a real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B) forms a virtual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C) does not form an image.</a:t>
            </a:r>
          </a:p>
        </p:txBody>
      </p:sp>
    </p:spTree>
    <p:extLst>
      <p:ext uri="{BB962C8B-B14F-4D97-AF65-F5344CB8AC3E}">
        <p14:creationId xmlns:p14="http://schemas.microsoft.com/office/powerpoint/2010/main" val="3235324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281" y="1066800"/>
            <a:ext cx="8153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2</a:t>
            </a:r>
            <a:r>
              <a:rPr lang="en-US" sz="3600" dirty="0" smtClean="0">
                <a:latin typeface="Comic Sans MS" pitchFamily="66" charset="0"/>
              </a:rPr>
              <a:t>. </a:t>
            </a:r>
            <a:r>
              <a:rPr lang="en-US" sz="3600" dirty="0">
                <a:latin typeface="Comic Sans MS" pitchFamily="66" charset="0"/>
              </a:rPr>
              <a:t>An object placed exactly at the </a:t>
            </a:r>
            <a:r>
              <a:rPr lang="en-US" sz="3600" dirty="0" smtClean="0">
                <a:latin typeface="Comic Sans MS" pitchFamily="66" charset="0"/>
              </a:rPr>
              <a:t>	focal </a:t>
            </a:r>
            <a:r>
              <a:rPr lang="en-US" sz="3600" dirty="0">
                <a:latin typeface="Comic Sans MS" pitchFamily="66" charset="0"/>
              </a:rPr>
              <a:t>point of a diverging </a:t>
            </a:r>
            <a:r>
              <a:rPr lang="en-US" sz="3600" dirty="0" smtClean="0">
                <a:latin typeface="Comic Sans MS" pitchFamily="66" charset="0"/>
              </a:rPr>
              <a:t>lens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forms </a:t>
            </a:r>
            <a:r>
              <a:rPr lang="en-US" sz="3600" dirty="0">
                <a:latin typeface="Comic Sans MS" pitchFamily="66" charset="0"/>
              </a:rPr>
              <a:t>a real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B) forms a virtual image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C) does not form an image.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192128"/>
              </p:ext>
            </p:extLst>
          </p:nvPr>
        </p:nvGraphicFramePr>
        <p:xfrm>
          <a:off x="476164" y="3962400"/>
          <a:ext cx="4032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164" y="3962400"/>
                        <a:ext cx="4032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06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815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3</a:t>
            </a:r>
            <a:r>
              <a:rPr lang="en-US" sz="3600" dirty="0" smtClean="0">
                <a:latin typeface="Comic Sans MS" pitchFamily="66" charset="0"/>
              </a:rPr>
              <a:t>. </a:t>
            </a:r>
            <a:r>
              <a:rPr lang="en-US" sz="3600" dirty="0">
                <a:latin typeface="Comic Sans MS" pitchFamily="66" charset="0"/>
              </a:rPr>
              <a:t>A near-sighted person sees </a:t>
            </a:r>
            <a:r>
              <a:rPr lang="en-US" sz="3600" dirty="0" smtClean="0">
                <a:latin typeface="Comic Sans MS" pitchFamily="66" charset="0"/>
              </a:rPr>
              <a:t>	distant </a:t>
            </a:r>
            <a:r>
              <a:rPr lang="en-US" sz="3600" dirty="0">
                <a:latin typeface="Comic Sans MS" pitchFamily="66" charset="0"/>
              </a:rPr>
              <a:t>objects as blurry </a:t>
            </a:r>
            <a:r>
              <a:rPr lang="en-US" sz="3600" dirty="0" smtClean="0">
                <a:latin typeface="Comic Sans MS" pitchFamily="66" charset="0"/>
              </a:rPr>
              <a:t>	because </a:t>
            </a:r>
            <a:r>
              <a:rPr lang="en-US" sz="3600" dirty="0">
                <a:latin typeface="Comic Sans MS" pitchFamily="66" charset="0"/>
              </a:rPr>
              <a:t>his eyes focus the </a:t>
            </a:r>
            <a:r>
              <a:rPr lang="en-US" sz="3600" dirty="0" smtClean="0">
                <a:latin typeface="Comic Sans MS" pitchFamily="66" charset="0"/>
              </a:rPr>
              <a:t>	image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in </a:t>
            </a:r>
            <a:r>
              <a:rPr lang="en-US" sz="3600" dirty="0">
                <a:latin typeface="Comic Sans MS" pitchFamily="66" charset="0"/>
              </a:rPr>
              <a:t>front of the retina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behind the retina. 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precisely </a:t>
            </a:r>
            <a:r>
              <a:rPr lang="en-US" sz="3600" dirty="0">
                <a:latin typeface="Comic Sans MS" pitchFamily="66" charset="0"/>
              </a:rPr>
              <a:t>on the retina.</a:t>
            </a:r>
          </a:p>
        </p:txBody>
      </p:sp>
    </p:spTree>
    <p:extLst>
      <p:ext uri="{BB962C8B-B14F-4D97-AF65-F5344CB8AC3E}">
        <p14:creationId xmlns:p14="http://schemas.microsoft.com/office/powerpoint/2010/main" val="406693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815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3</a:t>
            </a:r>
            <a:r>
              <a:rPr lang="en-US" sz="3600" dirty="0" smtClean="0">
                <a:latin typeface="Comic Sans MS" pitchFamily="66" charset="0"/>
              </a:rPr>
              <a:t>. </a:t>
            </a:r>
            <a:r>
              <a:rPr lang="en-US" sz="3600" dirty="0">
                <a:latin typeface="Comic Sans MS" pitchFamily="66" charset="0"/>
              </a:rPr>
              <a:t>A near-sighted person sees </a:t>
            </a:r>
            <a:r>
              <a:rPr lang="en-US" sz="3600" dirty="0" smtClean="0">
                <a:latin typeface="Comic Sans MS" pitchFamily="66" charset="0"/>
              </a:rPr>
              <a:t>	distant </a:t>
            </a:r>
            <a:r>
              <a:rPr lang="en-US" sz="3600" dirty="0">
                <a:latin typeface="Comic Sans MS" pitchFamily="66" charset="0"/>
              </a:rPr>
              <a:t>objects as blurry </a:t>
            </a:r>
            <a:r>
              <a:rPr lang="en-US" sz="3600" dirty="0" smtClean="0">
                <a:latin typeface="Comic Sans MS" pitchFamily="66" charset="0"/>
              </a:rPr>
              <a:t>	because </a:t>
            </a:r>
            <a:r>
              <a:rPr lang="en-US" sz="3600" dirty="0">
                <a:latin typeface="Comic Sans MS" pitchFamily="66" charset="0"/>
              </a:rPr>
              <a:t>his eyes focus the </a:t>
            </a:r>
            <a:r>
              <a:rPr lang="en-US" sz="3600" dirty="0" smtClean="0">
                <a:latin typeface="Comic Sans MS" pitchFamily="66" charset="0"/>
              </a:rPr>
              <a:t>	image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in </a:t>
            </a:r>
            <a:r>
              <a:rPr lang="en-US" sz="3600" dirty="0">
                <a:latin typeface="Comic Sans MS" pitchFamily="66" charset="0"/>
              </a:rPr>
              <a:t>front of the retina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behind the retina. 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precisely </a:t>
            </a:r>
            <a:r>
              <a:rPr lang="en-US" sz="3600" dirty="0">
                <a:latin typeface="Comic Sans MS" pitchFamily="66" charset="0"/>
              </a:rPr>
              <a:t>on the retina.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130353"/>
              </p:ext>
            </p:extLst>
          </p:nvPr>
        </p:nvGraphicFramePr>
        <p:xfrm>
          <a:off x="228600" y="3352800"/>
          <a:ext cx="43815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352800"/>
                        <a:ext cx="43815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57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8001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4</a:t>
            </a:r>
            <a:r>
              <a:rPr lang="en-US" sz="3600" dirty="0" smtClean="0">
                <a:latin typeface="Comic Sans MS" pitchFamily="66" charset="0"/>
              </a:rPr>
              <a:t>. </a:t>
            </a:r>
            <a:r>
              <a:rPr lang="en-US" sz="3600" dirty="0">
                <a:latin typeface="Comic Sans MS" pitchFamily="66" charset="0"/>
              </a:rPr>
              <a:t>A far-sighted person sees </a:t>
            </a:r>
            <a:r>
              <a:rPr lang="en-US" sz="3600" dirty="0" smtClean="0">
                <a:latin typeface="Comic Sans MS" pitchFamily="66" charset="0"/>
              </a:rPr>
              <a:t>close-	up </a:t>
            </a:r>
            <a:r>
              <a:rPr lang="en-US" sz="3600" dirty="0">
                <a:latin typeface="Comic Sans MS" pitchFamily="66" charset="0"/>
              </a:rPr>
              <a:t>objects as blurry because </a:t>
            </a:r>
            <a:r>
              <a:rPr lang="en-US" sz="3600" dirty="0" smtClean="0">
                <a:latin typeface="Comic Sans MS" pitchFamily="66" charset="0"/>
              </a:rPr>
              <a:t>	her </a:t>
            </a:r>
            <a:r>
              <a:rPr lang="en-US" sz="3600" dirty="0">
                <a:latin typeface="Comic Sans MS" pitchFamily="66" charset="0"/>
              </a:rPr>
              <a:t>eyes focus the </a:t>
            </a:r>
            <a:r>
              <a:rPr lang="en-US" sz="3600" dirty="0" smtClean="0">
                <a:latin typeface="Comic Sans MS" pitchFamily="66" charset="0"/>
              </a:rPr>
              <a:t>image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in </a:t>
            </a:r>
            <a:r>
              <a:rPr lang="en-US" sz="3600" dirty="0">
                <a:latin typeface="Comic Sans MS" pitchFamily="66" charset="0"/>
              </a:rPr>
              <a:t>front of the retina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behind </a:t>
            </a:r>
            <a:r>
              <a:rPr lang="en-US" sz="3600" dirty="0">
                <a:latin typeface="Comic Sans MS" pitchFamily="66" charset="0"/>
              </a:rPr>
              <a:t>the retina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precisely </a:t>
            </a:r>
            <a:r>
              <a:rPr lang="en-US" sz="3600" dirty="0">
                <a:latin typeface="Comic Sans MS" pitchFamily="66" charset="0"/>
              </a:rPr>
              <a:t>on the retina.</a:t>
            </a:r>
          </a:p>
        </p:txBody>
      </p:sp>
    </p:spTree>
    <p:extLst>
      <p:ext uri="{BB962C8B-B14F-4D97-AF65-F5344CB8AC3E}">
        <p14:creationId xmlns:p14="http://schemas.microsoft.com/office/powerpoint/2010/main" val="155178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1000"/>
            <a:ext cx="8001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4</a:t>
            </a:r>
            <a:r>
              <a:rPr lang="en-US" sz="3600" dirty="0" smtClean="0">
                <a:latin typeface="Comic Sans MS" pitchFamily="66" charset="0"/>
              </a:rPr>
              <a:t>. </a:t>
            </a:r>
            <a:r>
              <a:rPr lang="en-US" sz="3600" dirty="0">
                <a:latin typeface="Comic Sans MS" pitchFamily="66" charset="0"/>
              </a:rPr>
              <a:t>A far-sighted person sees </a:t>
            </a:r>
            <a:r>
              <a:rPr lang="en-US" sz="3600" dirty="0" smtClean="0">
                <a:latin typeface="Comic Sans MS" pitchFamily="66" charset="0"/>
              </a:rPr>
              <a:t>close-	up </a:t>
            </a:r>
            <a:r>
              <a:rPr lang="en-US" sz="3600" dirty="0">
                <a:latin typeface="Comic Sans MS" pitchFamily="66" charset="0"/>
              </a:rPr>
              <a:t>objects as blurry because </a:t>
            </a:r>
            <a:r>
              <a:rPr lang="en-US" sz="3600" dirty="0" smtClean="0">
                <a:latin typeface="Comic Sans MS" pitchFamily="66" charset="0"/>
              </a:rPr>
              <a:t>	her </a:t>
            </a:r>
            <a:r>
              <a:rPr lang="en-US" sz="3600" dirty="0">
                <a:latin typeface="Comic Sans MS" pitchFamily="66" charset="0"/>
              </a:rPr>
              <a:t>eyes focus the </a:t>
            </a:r>
            <a:r>
              <a:rPr lang="en-US" sz="3600" dirty="0" smtClean="0">
                <a:latin typeface="Comic Sans MS" pitchFamily="66" charset="0"/>
              </a:rPr>
              <a:t>image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in </a:t>
            </a:r>
            <a:r>
              <a:rPr lang="en-US" sz="3600" dirty="0">
                <a:latin typeface="Comic Sans MS" pitchFamily="66" charset="0"/>
              </a:rPr>
              <a:t>front of the retina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behind </a:t>
            </a:r>
            <a:r>
              <a:rPr lang="en-US" sz="3600" dirty="0">
                <a:latin typeface="Comic Sans MS" pitchFamily="66" charset="0"/>
              </a:rPr>
              <a:t>the retina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precisely </a:t>
            </a:r>
            <a:r>
              <a:rPr lang="en-US" sz="3600" dirty="0">
                <a:latin typeface="Comic Sans MS" pitchFamily="66" charset="0"/>
              </a:rPr>
              <a:t>on the retina.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487296"/>
              </p:ext>
            </p:extLst>
          </p:nvPr>
        </p:nvGraphicFramePr>
        <p:xfrm>
          <a:off x="323850" y="3810000"/>
          <a:ext cx="43815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810000"/>
                        <a:ext cx="43815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899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14400"/>
            <a:ext cx="815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5. Converging </a:t>
            </a:r>
            <a:r>
              <a:rPr lang="en-US" sz="3600" dirty="0">
                <a:latin typeface="Comic Sans MS" pitchFamily="66" charset="0"/>
              </a:rPr>
              <a:t>lens are best to </a:t>
            </a:r>
            <a:r>
              <a:rPr lang="en-US" sz="3600" dirty="0" smtClean="0">
                <a:latin typeface="Comic Sans MS" pitchFamily="66" charset="0"/>
              </a:rPr>
              <a:t>	correct </a:t>
            </a:r>
            <a:r>
              <a:rPr lang="en-US" sz="3600" dirty="0">
                <a:latin typeface="Comic Sans MS" pitchFamily="66" charset="0"/>
              </a:rPr>
              <a:t>far-sightedness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	True or False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41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14400"/>
            <a:ext cx="815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5. Converging </a:t>
            </a:r>
            <a:r>
              <a:rPr lang="en-US" sz="3600" dirty="0">
                <a:latin typeface="Comic Sans MS" pitchFamily="66" charset="0"/>
              </a:rPr>
              <a:t>lens are best to </a:t>
            </a:r>
            <a:r>
              <a:rPr lang="en-US" sz="3600" dirty="0" smtClean="0">
                <a:latin typeface="Comic Sans MS" pitchFamily="66" charset="0"/>
              </a:rPr>
              <a:t>	correct </a:t>
            </a:r>
            <a:r>
              <a:rPr lang="en-US" sz="3600" dirty="0">
                <a:latin typeface="Comic Sans MS" pitchFamily="66" charset="0"/>
              </a:rPr>
              <a:t>far-sightedness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	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True</a:t>
            </a:r>
            <a:r>
              <a:rPr lang="en-US" sz="3600" dirty="0" smtClean="0">
                <a:latin typeface="Comic Sans MS" pitchFamily="66" charset="0"/>
              </a:rPr>
              <a:t> or False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5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14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6. Near-sightedness </a:t>
            </a:r>
            <a:r>
              <a:rPr lang="en-US" sz="3600" dirty="0">
                <a:latin typeface="Comic Sans MS" pitchFamily="66" charset="0"/>
              </a:rPr>
              <a:t>can </a:t>
            </a:r>
            <a:r>
              <a:rPr lang="en-US" sz="3600" dirty="0" smtClean="0">
                <a:latin typeface="Comic Sans MS" pitchFamily="66" charset="0"/>
              </a:rPr>
              <a:t>be 	corrected </a:t>
            </a:r>
            <a:r>
              <a:rPr lang="en-US" sz="3600" dirty="0">
                <a:latin typeface="Comic Sans MS" pitchFamily="66" charset="0"/>
              </a:rPr>
              <a:t>using either </a:t>
            </a:r>
            <a:r>
              <a:rPr lang="en-US" sz="3600" dirty="0" smtClean="0">
                <a:latin typeface="Comic Sans MS" pitchFamily="66" charset="0"/>
              </a:rPr>
              <a:t>	converging </a:t>
            </a:r>
            <a:r>
              <a:rPr lang="en-US" sz="3600" dirty="0">
                <a:latin typeface="Comic Sans MS" pitchFamily="66" charset="0"/>
              </a:rPr>
              <a:t>or diverging </a:t>
            </a:r>
            <a:r>
              <a:rPr lang="en-US" sz="3600" dirty="0" smtClean="0">
                <a:latin typeface="Comic Sans MS" pitchFamily="66" charset="0"/>
              </a:rPr>
              <a:t>	lenses.</a:t>
            </a:r>
          </a:p>
          <a:p>
            <a:r>
              <a:rPr lang="en-US" sz="3600" dirty="0" smtClean="0">
                <a:latin typeface="Comic Sans MS" pitchFamily="66" charset="0"/>
              </a:rPr>
              <a:t>		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	True or False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2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14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6. Near-sightedness </a:t>
            </a:r>
            <a:r>
              <a:rPr lang="en-US" sz="3600" dirty="0">
                <a:latin typeface="Comic Sans MS" pitchFamily="66" charset="0"/>
              </a:rPr>
              <a:t>can </a:t>
            </a:r>
            <a:r>
              <a:rPr lang="en-US" sz="3600" dirty="0" smtClean="0">
                <a:latin typeface="Comic Sans MS" pitchFamily="66" charset="0"/>
              </a:rPr>
              <a:t>be 	corrected </a:t>
            </a:r>
            <a:r>
              <a:rPr lang="en-US" sz="3600" dirty="0">
                <a:latin typeface="Comic Sans MS" pitchFamily="66" charset="0"/>
              </a:rPr>
              <a:t>using either </a:t>
            </a:r>
            <a:r>
              <a:rPr lang="en-US" sz="3600" dirty="0" smtClean="0">
                <a:latin typeface="Comic Sans MS" pitchFamily="66" charset="0"/>
              </a:rPr>
              <a:t>	converging </a:t>
            </a:r>
            <a:r>
              <a:rPr lang="en-US" sz="3600" dirty="0">
                <a:latin typeface="Comic Sans MS" pitchFamily="66" charset="0"/>
              </a:rPr>
              <a:t>or diverging </a:t>
            </a:r>
            <a:r>
              <a:rPr lang="en-US" sz="3600" dirty="0" smtClean="0">
                <a:latin typeface="Comic Sans MS" pitchFamily="66" charset="0"/>
              </a:rPr>
              <a:t>	lenses.</a:t>
            </a:r>
          </a:p>
          <a:p>
            <a:r>
              <a:rPr lang="en-US" sz="3600" dirty="0" smtClean="0">
                <a:latin typeface="Comic Sans MS" pitchFamily="66" charset="0"/>
              </a:rPr>
              <a:t>		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	True or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False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68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7. </a:t>
            </a:r>
            <a:r>
              <a:rPr lang="en-US" sz="3600" dirty="0">
                <a:latin typeface="Comic Sans MS" pitchFamily="66" charset="0"/>
              </a:rPr>
              <a:t>If you are very nearsighted, you </a:t>
            </a:r>
            <a:r>
              <a:rPr lang="en-US" sz="3600" dirty="0" smtClean="0">
                <a:latin typeface="Comic Sans MS" pitchFamily="66" charset="0"/>
              </a:rPr>
              <a:t>	could </a:t>
            </a:r>
            <a:r>
              <a:rPr lang="en-US" sz="3600" dirty="0">
                <a:latin typeface="Comic Sans MS" pitchFamily="66" charset="0"/>
              </a:rPr>
              <a:t>use the lenses in your </a:t>
            </a:r>
            <a:r>
              <a:rPr lang="en-US" sz="3600" dirty="0" smtClean="0">
                <a:latin typeface="Comic Sans MS" pitchFamily="66" charset="0"/>
              </a:rPr>
              <a:t>	glasses </a:t>
            </a:r>
            <a:r>
              <a:rPr lang="en-US" sz="3600" dirty="0">
                <a:latin typeface="Comic Sans MS" pitchFamily="66" charset="0"/>
              </a:rPr>
              <a:t>to start a signal fire if </a:t>
            </a:r>
            <a:r>
              <a:rPr lang="en-US" sz="3600" dirty="0" smtClean="0">
                <a:latin typeface="Comic Sans MS" pitchFamily="66" charset="0"/>
              </a:rPr>
              <a:t>	you are ever </a:t>
            </a:r>
            <a:r>
              <a:rPr lang="en-US" sz="3600" dirty="0">
                <a:latin typeface="Comic Sans MS" pitchFamily="66" charset="0"/>
              </a:rPr>
              <a:t>stranded on a </a:t>
            </a:r>
            <a:r>
              <a:rPr lang="en-US" sz="3600" dirty="0" smtClean="0">
                <a:latin typeface="Comic Sans MS" pitchFamily="66" charset="0"/>
              </a:rPr>
              <a:t>	deserted </a:t>
            </a:r>
            <a:r>
              <a:rPr lang="en-US" sz="3600" dirty="0">
                <a:latin typeface="Comic Sans MS" pitchFamily="66" charset="0"/>
              </a:rPr>
              <a:t>island with a planeload </a:t>
            </a:r>
            <a:r>
              <a:rPr lang="en-US" sz="3600" dirty="0" smtClean="0">
                <a:latin typeface="Comic Sans MS" pitchFamily="66" charset="0"/>
              </a:rPr>
              <a:t>	of </a:t>
            </a:r>
            <a:r>
              <a:rPr lang="en-US" sz="3600" dirty="0">
                <a:latin typeface="Comic Sans MS" pitchFamily="66" charset="0"/>
              </a:rPr>
              <a:t>English schoolboys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		True or False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603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7. </a:t>
            </a:r>
            <a:r>
              <a:rPr lang="en-US" sz="3600" dirty="0">
                <a:latin typeface="Comic Sans MS" pitchFamily="66" charset="0"/>
              </a:rPr>
              <a:t>If you are very nearsighted, you </a:t>
            </a:r>
            <a:r>
              <a:rPr lang="en-US" sz="3600" dirty="0" smtClean="0">
                <a:latin typeface="Comic Sans MS" pitchFamily="66" charset="0"/>
              </a:rPr>
              <a:t>	could </a:t>
            </a:r>
            <a:r>
              <a:rPr lang="en-US" sz="3600" dirty="0">
                <a:latin typeface="Comic Sans MS" pitchFamily="66" charset="0"/>
              </a:rPr>
              <a:t>use the lenses in your </a:t>
            </a:r>
            <a:r>
              <a:rPr lang="en-US" sz="3600" dirty="0" smtClean="0">
                <a:latin typeface="Comic Sans MS" pitchFamily="66" charset="0"/>
              </a:rPr>
              <a:t>	glasses </a:t>
            </a:r>
            <a:r>
              <a:rPr lang="en-US" sz="3600" dirty="0">
                <a:latin typeface="Comic Sans MS" pitchFamily="66" charset="0"/>
              </a:rPr>
              <a:t>to start a signal fire if </a:t>
            </a:r>
            <a:r>
              <a:rPr lang="en-US" sz="3600" dirty="0" smtClean="0">
                <a:latin typeface="Comic Sans MS" pitchFamily="66" charset="0"/>
              </a:rPr>
              <a:t>	you are ever </a:t>
            </a:r>
            <a:r>
              <a:rPr lang="en-US" sz="3600" dirty="0">
                <a:latin typeface="Comic Sans MS" pitchFamily="66" charset="0"/>
              </a:rPr>
              <a:t>stranded on a </a:t>
            </a:r>
            <a:r>
              <a:rPr lang="en-US" sz="3600" dirty="0" smtClean="0">
                <a:latin typeface="Comic Sans MS" pitchFamily="66" charset="0"/>
              </a:rPr>
              <a:t>	deserted </a:t>
            </a:r>
            <a:r>
              <a:rPr lang="en-US" sz="3600" dirty="0">
                <a:latin typeface="Comic Sans MS" pitchFamily="66" charset="0"/>
              </a:rPr>
              <a:t>island with a planeload </a:t>
            </a:r>
            <a:r>
              <a:rPr lang="en-US" sz="3600" dirty="0" smtClean="0">
                <a:latin typeface="Comic Sans MS" pitchFamily="66" charset="0"/>
              </a:rPr>
              <a:t>	of </a:t>
            </a:r>
            <a:r>
              <a:rPr lang="en-US" sz="3600" dirty="0">
                <a:latin typeface="Comic Sans MS" pitchFamily="66" charset="0"/>
              </a:rPr>
              <a:t>English schoolboys</a:t>
            </a:r>
            <a:r>
              <a:rPr lang="en-US" sz="3600" dirty="0" smtClean="0">
                <a:latin typeface="Comic Sans MS" pitchFamily="66" charset="0"/>
              </a:rPr>
              <a:t>.</a:t>
            </a:r>
          </a:p>
          <a:p>
            <a:endParaRPr lang="en-US" sz="3600" dirty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		True or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False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573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66800"/>
            <a:ext cx="7924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8. Who </a:t>
            </a:r>
            <a:r>
              <a:rPr lang="en-US" sz="3600" dirty="0">
                <a:latin typeface="Comic Sans MS" pitchFamily="66" charset="0"/>
              </a:rPr>
              <a:t>was the first astronomer to </a:t>
            </a:r>
            <a:r>
              <a:rPr lang="en-US" sz="3600" dirty="0" smtClean="0">
                <a:latin typeface="Comic Sans MS" pitchFamily="66" charset="0"/>
              </a:rPr>
              <a:t>	use </a:t>
            </a:r>
            <a:r>
              <a:rPr lang="en-US" sz="3600" dirty="0">
                <a:latin typeface="Comic Sans MS" pitchFamily="66" charset="0"/>
              </a:rPr>
              <a:t>an optical telescope</a:t>
            </a:r>
            <a:r>
              <a:rPr lang="en-US" sz="3600" dirty="0" smtClean="0">
                <a:latin typeface="Comic Sans MS" pitchFamily="66" charset="0"/>
              </a:rPr>
              <a:t>?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err="1" smtClean="0">
                <a:latin typeface="Comic Sans MS" pitchFamily="66" charset="0"/>
              </a:rPr>
              <a:t>Tycho</a:t>
            </a:r>
            <a:r>
              <a:rPr lang="en-US" sz="3600" dirty="0" smtClean="0">
                <a:latin typeface="Comic Sans MS" pitchFamily="66" charset="0"/>
              </a:rPr>
              <a:t> Brahe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Galileo </a:t>
            </a:r>
            <a:r>
              <a:rPr lang="en-US" sz="3600" dirty="0" err="1" smtClean="0">
                <a:latin typeface="Comic Sans MS" pitchFamily="66" charset="0"/>
              </a:rPr>
              <a:t>Galilei</a:t>
            </a: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err="1" smtClean="0">
                <a:latin typeface="Comic Sans MS" pitchFamily="66" charset="0"/>
              </a:rPr>
              <a:t>Issac</a:t>
            </a:r>
            <a:r>
              <a:rPr lang="en-US" sz="3600" dirty="0" smtClean="0">
                <a:latin typeface="Comic Sans MS" pitchFamily="66" charset="0"/>
              </a:rPr>
              <a:t> Newton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980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66800"/>
            <a:ext cx="7924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8. Who </a:t>
            </a:r>
            <a:r>
              <a:rPr lang="en-US" sz="3600" dirty="0">
                <a:latin typeface="Comic Sans MS" pitchFamily="66" charset="0"/>
              </a:rPr>
              <a:t>was the first astronomer to </a:t>
            </a:r>
            <a:r>
              <a:rPr lang="en-US" sz="3600" dirty="0" smtClean="0">
                <a:latin typeface="Comic Sans MS" pitchFamily="66" charset="0"/>
              </a:rPr>
              <a:t>	use </a:t>
            </a:r>
            <a:r>
              <a:rPr lang="en-US" sz="3600" dirty="0">
                <a:latin typeface="Comic Sans MS" pitchFamily="66" charset="0"/>
              </a:rPr>
              <a:t>an optical telescope</a:t>
            </a:r>
            <a:r>
              <a:rPr lang="en-US" sz="3600" dirty="0" smtClean="0">
                <a:latin typeface="Comic Sans MS" pitchFamily="66" charset="0"/>
              </a:rPr>
              <a:t>?</a:t>
            </a:r>
          </a:p>
          <a:p>
            <a:endParaRPr lang="en-US" sz="3600" dirty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err="1" smtClean="0">
                <a:latin typeface="Comic Sans MS" pitchFamily="66" charset="0"/>
              </a:rPr>
              <a:t>Tycho</a:t>
            </a:r>
            <a:r>
              <a:rPr lang="en-US" sz="3600" dirty="0" smtClean="0">
                <a:latin typeface="Comic Sans MS" pitchFamily="66" charset="0"/>
              </a:rPr>
              <a:t> Brahe</a:t>
            </a: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Galileo </a:t>
            </a:r>
            <a:r>
              <a:rPr lang="en-US" sz="3600" dirty="0" err="1" smtClean="0">
                <a:latin typeface="Comic Sans MS" pitchFamily="66" charset="0"/>
              </a:rPr>
              <a:t>Galilei</a:t>
            </a: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742950" indent="-742950">
              <a:buAutoNum type="alphaUcParenR"/>
            </a:pPr>
            <a:r>
              <a:rPr lang="en-US" sz="3600" dirty="0" err="1" smtClean="0">
                <a:latin typeface="Comic Sans MS" pitchFamily="66" charset="0"/>
              </a:rPr>
              <a:t>Issac</a:t>
            </a:r>
            <a:r>
              <a:rPr lang="en-US" sz="3600" dirty="0" smtClean="0">
                <a:latin typeface="Comic Sans MS" pitchFamily="66" charset="0"/>
              </a:rPr>
              <a:t> Newton </a:t>
            </a:r>
          </a:p>
          <a:p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991555"/>
              </p:ext>
            </p:extLst>
          </p:nvPr>
        </p:nvGraphicFramePr>
        <p:xfrm>
          <a:off x="375251" y="3962400"/>
          <a:ext cx="4032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251" y="3962400"/>
                        <a:ext cx="4032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3276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66800"/>
            <a:ext cx="7677102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9. The primary mirror or lens that 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gathers and focuses light is 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called,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A) the objective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B) the eye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C) the collector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05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66800"/>
            <a:ext cx="7677102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9. The primary mirror or lens that 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gathers and focuses light is 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r>
              <a:rPr lang="en-US" sz="3600" dirty="0" smtClean="0">
                <a:latin typeface="Comic Sans MS" pitchFamily="66" charset="0"/>
              </a:rPr>
              <a:t>called,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A) the objective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B) the eye</a:t>
            </a:r>
          </a:p>
          <a:p>
            <a:r>
              <a:rPr lang="en-US" sz="3600" dirty="0">
                <a:latin typeface="Comic Sans MS" pitchFamily="66" charset="0"/>
              </a:rPr>
              <a:t>	</a:t>
            </a:r>
            <a:endParaRPr lang="en-US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latin typeface="Comic Sans MS" pitchFamily="66" charset="0"/>
              </a:rPr>
              <a:t>C) the collector</a:t>
            </a:r>
            <a:endParaRPr lang="en-US" sz="3600" dirty="0">
              <a:latin typeface="Comic Sans MS" pitchFamily="66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531056"/>
              </p:ext>
            </p:extLst>
          </p:nvPr>
        </p:nvGraphicFramePr>
        <p:xfrm>
          <a:off x="358775" y="3420218"/>
          <a:ext cx="4032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3420218"/>
                        <a:ext cx="4032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7045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7150" y="1143000"/>
            <a:ext cx="839685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10. An inverted image is produced by…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 terrestrial telescope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an astronomical telescope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 Galilean telescope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all the preceding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773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7150" y="1143000"/>
            <a:ext cx="839685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10. An inverted image is produced by…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 terrestrial telescope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an astronomical telescope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 Galilean telescope</a:t>
            </a:r>
          </a:p>
          <a:p>
            <a:pPr marL="342900" indent="-342900">
              <a:buAutoNum type="alphaUcParenR"/>
            </a:pPr>
            <a:endParaRPr lang="en-US" sz="3600" dirty="0" smtClean="0">
              <a:latin typeface="Comic Sans MS" pitchFamily="66" charset="0"/>
            </a:endParaRPr>
          </a:p>
          <a:p>
            <a:pPr marL="342900" indent="-342900">
              <a:buAutoNum type="alphaUcParenR"/>
            </a:pPr>
            <a:r>
              <a:rPr lang="en-US" sz="3600" dirty="0" smtClean="0">
                <a:latin typeface="Comic Sans MS" pitchFamily="66" charset="0"/>
              </a:rPr>
              <a:t> all the preceding</a:t>
            </a:r>
            <a:endParaRPr lang="en-US" sz="3600" dirty="0">
              <a:latin typeface="Comic Sans MS" pitchFamily="66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888610"/>
              </p:ext>
            </p:extLst>
          </p:nvPr>
        </p:nvGraphicFramePr>
        <p:xfrm>
          <a:off x="343925" y="3496418"/>
          <a:ext cx="4032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Photo Editor Photo" r:id="rId3" imgW="476316" imgH="438095" progId="MSPhotoEd.3">
                  <p:embed/>
                </p:oleObj>
              </mc:Choice>
              <mc:Fallback>
                <p:oleObj name="Photo Editor Photo" r:id="rId3" imgW="476316" imgH="438095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25" y="3496418"/>
                        <a:ext cx="4032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5677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180</Words>
  <Application>Microsoft Office PowerPoint</Application>
  <PresentationFormat>On-screen Show (4:3)</PresentationFormat>
  <Paragraphs>127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Microsoft Photo Editor 3.0 Photo</vt:lpstr>
      <vt:lpstr>Chapter 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Edison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25</dc:title>
  <dc:creator>William</dc:creator>
  <cp:lastModifiedBy>William</cp:lastModifiedBy>
  <cp:revision>4</cp:revision>
  <dcterms:created xsi:type="dcterms:W3CDTF">2012-05-04T21:25:58Z</dcterms:created>
  <dcterms:modified xsi:type="dcterms:W3CDTF">2012-05-04T21:56:27Z</dcterms:modified>
</cp:coreProperties>
</file>